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f"/>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58" r:id="rId3"/>
    <p:sldId id="257" r:id="rId4"/>
    <p:sldId id="260"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6" r:id="rId21"/>
    <p:sldId id="277" r:id="rId22"/>
    <p:sldId id="278" r:id="rId23"/>
    <p:sldId id="279" r:id="rId24"/>
    <p:sldId id="280" r:id="rId25"/>
    <p:sldId id="281" r:id="rId26"/>
    <p:sldId id="292" r:id="rId27"/>
    <p:sldId id="282" r:id="rId28"/>
    <p:sldId id="283" r:id="rId29"/>
    <p:sldId id="293" r:id="rId30"/>
    <p:sldId id="294" r:id="rId31"/>
    <p:sldId id="295" r:id="rId32"/>
    <p:sldId id="296" r:id="rId33"/>
    <p:sldId id="297" r:id="rId34"/>
    <p:sldId id="298" r:id="rId35"/>
    <p:sldId id="299" r:id="rId36"/>
    <p:sldId id="300" r:id="rId37"/>
    <p:sldId id="301" r:id="rId38"/>
    <p:sldId id="302" r:id="rId39"/>
    <p:sldId id="303" r:id="rId40"/>
    <p:sldId id="304" r:id="rId41"/>
    <p:sldId id="30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26" autoAdjust="0"/>
    <p:restoredTop sz="94353" autoAdjust="0"/>
  </p:normalViewPr>
  <p:slideViewPr>
    <p:cSldViewPr snapToGrid="0">
      <p:cViewPr varScale="1">
        <p:scale>
          <a:sx n="73" d="100"/>
          <a:sy n="73" d="100"/>
        </p:scale>
        <p:origin x="624" y="5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media/hdphoto1.wdp>
</file>

<file path=ppt/media/image1.png>
</file>

<file path=ppt/media/image10.png>
</file>

<file path=ppt/media/image11.svg>
</file>

<file path=ppt/media/image12.png>
</file>

<file path=ppt/media/image13.svg>
</file>

<file path=ppt/media/image14.jpeg>
</file>

<file path=ppt/media/image15.jpeg>
</file>

<file path=ppt/media/image16.jpg>
</file>

<file path=ppt/media/image17.jpeg>
</file>

<file path=ppt/media/image18.jpeg>
</file>

<file path=ppt/media/image19.jpg>
</file>

<file path=ppt/media/image2.svg>
</file>

<file path=ppt/media/image20.png>
</file>

<file path=ppt/media/image21.svg>
</file>

<file path=ppt/media/image22.png>
</file>

<file path=ppt/media/image23.png>
</file>

<file path=ppt/media/image24.png>
</file>

<file path=ppt/media/image25.png>
</file>

<file path=ppt/media/image27.tif>
</file>

<file path=ppt/media/image28.tiff>
</file>

<file path=ppt/media/image29.png>
</file>

<file path=ppt/media/image3.png>
</file>

<file path=ppt/media/image30.sv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tiff>
</file>

<file path=ppt/media/image4.svg>
</file>

<file path=ppt/media/image40.tiff>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0CBABF-5E16-4CEC-83D1-DF1D743AEAED}" type="datetimeFigureOut">
              <a:rPr lang="en-GB" smtClean="0"/>
              <a:t>21/04/2020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37D027-FCF8-4275-A192-639547EC055D}" type="slidenum">
              <a:rPr lang="en-GB" smtClean="0"/>
              <a:t>‹#›</a:t>
            </a:fld>
            <a:endParaRPr lang="en-GB"/>
          </a:p>
        </p:txBody>
      </p:sp>
    </p:spTree>
    <p:extLst>
      <p:ext uri="{BB962C8B-B14F-4D97-AF65-F5344CB8AC3E}">
        <p14:creationId xmlns:p14="http://schemas.microsoft.com/office/powerpoint/2010/main" val="2435215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1</a:t>
            </a:fld>
            <a:endParaRPr lang="en-GB"/>
          </a:p>
        </p:txBody>
      </p:sp>
    </p:spTree>
    <p:extLst>
      <p:ext uri="{BB962C8B-B14F-4D97-AF65-F5344CB8AC3E}">
        <p14:creationId xmlns:p14="http://schemas.microsoft.com/office/powerpoint/2010/main" val="3257019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13</a:t>
            </a:fld>
            <a:endParaRPr lang="en-GB"/>
          </a:p>
        </p:txBody>
      </p:sp>
    </p:spTree>
    <p:extLst>
      <p:ext uri="{BB962C8B-B14F-4D97-AF65-F5344CB8AC3E}">
        <p14:creationId xmlns:p14="http://schemas.microsoft.com/office/powerpoint/2010/main" val="401660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23</a:t>
            </a:fld>
            <a:endParaRPr lang="en-GB"/>
          </a:p>
        </p:txBody>
      </p:sp>
    </p:spTree>
    <p:extLst>
      <p:ext uri="{BB962C8B-B14F-4D97-AF65-F5344CB8AC3E}">
        <p14:creationId xmlns:p14="http://schemas.microsoft.com/office/powerpoint/2010/main" val="27415128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32</a:t>
            </a:fld>
            <a:endParaRPr lang="en-GB"/>
          </a:p>
        </p:txBody>
      </p:sp>
    </p:spTree>
    <p:extLst>
      <p:ext uri="{BB962C8B-B14F-4D97-AF65-F5344CB8AC3E}">
        <p14:creationId xmlns:p14="http://schemas.microsoft.com/office/powerpoint/2010/main" val="4094837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33</a:t>
            </a:fld>
            <a:endParaRPr lang="en-GB"/>
          </a:p>
        </p:txBody>
      </p:sp>
    </p:spTree>
    <p:extLst>
      <p:ext uri="{BB962C8B-B14F-4D97-AF65-F5344CB8AC3E}">
        <p14:creationId xmlns:p14="http://schemas.microsoft.com/office/powerpoint/2010/main" val="3089097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34</a:t>
            </a:fld>
            <a:endParaRPr lang="en-GB"/>
          </a:p>
        </p:txBody>
      </p:sp>
    </p:spTree>
    <p:extLst>
      <p:ext uri="{BB962C8B-B14F-4D97-AF65-F5344CB8AC3E}">
        <p14:creationId xmlns:p14="http://schemas.microsoft.com/office/powerpoint/2010/main" val="3230910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35</a:t>
            </a:fld>
            <a:endParaRPr lang="en-GB"/>
          </a:p>
        </p:txBody>
      </p:sp>
    </p:spTree>
    <p:extLst>
      <p:ext uri="{BB962C8B-B14F-4D97-AF65-F5344CB8AC3E}">
        <p14:creationId xmlns:p14="http://schemas.microsoft.com/office/powerpoint/2010/main" val="1788308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36</a:t>
            </a:fld>
            <a:endParaRPr lang="en-GB"/>
          </a:p>
        </p:txBody>
      </p:sp>
    </p:spTree>
    <p:extLst>
      <p:ext uri="{BB962C8B-B14F-4D97-AF65-F5344CB8AC3E}">
        <p14:creationId xmlns:p14="http://schemas.microsoft.com/office/powerpoint/2010/main" val="3847531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37D027-FCF8-4275-A192-639547EC055D}" type="slidenum">
              <a:rPr lang="en-GB" smtClean="0"/>
              <a:t>37</a:t>
            </a:fld>
            <a:endParaRPr lang="en-GB"/>
          </a:p>
        </p:txBody>
      </p:sp>
    </p:spTree>
    <p:extLst>
      <p:ext uri="{BB962C8B-B14F-4D97-AF65-F5344CB8AC3E}">
        <p14:creationId xmlns:p14="http://schemas.microsoft.com/office/powerpoint/2010/main" val="4119929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065E8-8C32-4348-BF40-8BF503CEDE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1C96FBC-AE9E-40A3-858C-0F635AB29F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1DB4E50-419C-4495-9282-B13D7D3ABD89}"/>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5" name="Footer Placeholder 4">
            <a:extLst>
              <a:ext uri="{FF2B5EF4-FFF2-40B4-BE49-F238E27FC236}">
                <a16:creationId xmlns:a16="http://schemas.microsoft.com/office/drawing/2014/main" id="{B5AAB8E8-2582-44B2-8B99-591FE656784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E6C4700-5E3A-4251-AAFE-274B51537327}"/>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615039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DE629-FCB8-4478-890E-5C727F28169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2E709ED-9FDD-4FCB-82E1-F7DEB3AB22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5657611-FB4D-404F-9815-050DF4B412CD}"/>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5" name="Footer Placeholder 4">
            <a:extLst>
              <a:ext uri="{FF2B5EF4-FFF2-40B4-BE49-F238E27FC236}">
                <a16:creationId xmlns:a16="http://schemas.microsoft.com/office/drawing/2014/main" id="{E573505F-C19E-4B28-A1F1-5E1E183BEC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A3D45E5-2C8A-4E95-B4F4-92BC98C6DA83}"/>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05632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C40E3D-D888-4FA8-B0FB-88BDE21C67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71FEF38-4B3C-47C3-9BC2-56466DCEDD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0721438-FDD0-4B09-80F5-899AE2882330}"/>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5" name="Footer Placeholder 4">
            <a:extLst>
              <a:ext uri="{FF2B5EF4-FFF2-40B4-BE49-F238E27FC236}">
                <a16:creationId xmlns:a16="http://schemas.microsoft.com/office/drawing/2014/main" id="{F29354B3-3D47-441A-86DE-E38A8EE2B5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28A3A3-07F7-46AB-A2BB-B7F610374B04}"/>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593439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0ACDB-FA79-40F2-B32C-08EB3BA707B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393F6DA-A8A3-4BC8-9DBA-3842A086EB8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57E68C6-F3C2-4768-914F-4E8C847A92DF}"/>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5" name="Footer Placeholder 4">
            <a:extLst>
              <a:ext uri="{FF2B5EF4-FFF2-40B4-BE49-F238E27FC236}">
                <a16:creationId xmlns:a16="http://schemas.microsoft.com/office/drawing/2014/main" id="{909E8F37-419D-4ACD-9024-8F49C6A4D3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CFBEDF3-FD46-4807-B5ED-EAEB2CFE86BC}"/>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1067322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FEA78-F47C-4A7D-90B5-9D37B5A17A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F8AB4A0-1BAE-4F52-B6CF-433AEEBF02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7AB94C-8D08-4B0A-A057-E9141E42843D}"/>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5" name="Footer Placeholder 4">
            <a:extLst>
              <a:ext uri="{FF2B5EF4-FFF2-40B4-BE49-F238E27FC236}">
                <a16:creationId xmlns:a16="http://schemas.microsoft.com/office/drawing/2014/main" id="{C23961B3-7AE2-49EA-A550-0CD48791227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E31C30-8913-48F8-B7A5-0F2C4BD9E18F}"/>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1703809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E9A6-3399-433E-9C5C-0BA83A3D29C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5202805-A695-453B-9DF9-F706D60E7D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CA78B69-1C49-466F-AF37-9670844951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5E284BC-AC48-47FB-93FE-F443DFC4D782}"/>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6" name="Footer Placeholder 5">
            <a:extLst>
              <a:ext uri="{FF2B5EF4-FFF2-40B4-BE49-F238E27FC236}">
                <a16:creationId xmlns:a16="http://schemas.microsoft.com/office/drawing/2014/main" id="{C0E39D92-0D1F-4153-976D-F417BD03458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6FAE03A-8E17-45F1-9519-0FB55B7FD0B6}"/>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3005691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8C04E-EB02-4B08-AF32-D0D48F2CB51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0CB9A03-E4D1-4A59-934D-15B4F0FA6E0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5682E2-1296-4242-9D78-2CE9D96C71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75D652-2364-4816-B756-F6F9B9EB1A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4AD223-6563-40DD-88DA-51B465AC13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EE4187A-38BC-4CF6-ADCF-5B9B59804805}"/>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8" name="Footer Placeholder 7">
            <a:extLst>
              <a:ext uri="{FF2B5EF4-FFF2-40B4-BE49-F238E27FC236}">
                <a16:creationId xmlns:a16="http://schemas.microsoft.com/office/drawing/2014/main" id="{5B7150E6-9B32-4E63-821E-385F3EA2396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3BBB062D-1737-49A4-A9FA-BBB98CB74D7A}"/>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689184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F12B0-87DD-4EDE-AA06-F66D054ABC8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023E18D-C52E-47BB-BE7B-F5C0C16C5A10}"/>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4" name="Footer Placeholder 3">
            <a:extLst>
              <a:ext uri="{FF2B5EF4-FFF2-40B4-BE49-F238E27FC236}">
                <a16:creationId xmlns:a16="http://schemas.microsoft.com/office/drawing/2014/main" id="{12ABE847-E795-4394-91AA-C64FE7417A2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9C18B8D-D585-447F-BE7D-5D6E2D2831B3}"/>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766611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DB5AF6-4989-43FA-B1D5-DC369FB340CA}"/>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3" name="Footer Placeholder 2">
            <a:extLst>
              <a:ext uri="{FF2B5EF4-FFF2-40B4-BE49-F238E27FC236}">
                <a16:creationId xmlns:a16="http://schemas.microsoft.com/office/drawing/2014/main" id="{0DC35DDA-57BA-473E-9B5F-95D59493D42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E12939C-3F89-4232-A2F0-3F15530C8DFD}"/>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3759930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C984D-5056-4EA7-AF94-0D09000517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BF23344-319E-4E8C-9283-E1E9CE2DB2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F8A6CD-34D0-4BC9-B045-BEC989A1A0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CC42CC-8B2F-46E8-8E7E-E360BD65DAAF}"/>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6" name="Footer Placeholder 5">
            <a:extLst>
              <a:ext uri="{FF2B5EF4-FFF2-40B4-BE49-F238E27FC236}">
                <a16:creationId xmlns:a16="http://schemas.microsoft.com/office/drawing/2014/main" id="{FF97C9A1-97F5-489F-B4D7-674D9822B8F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30E806C-3255-4CA2-8C4F-E7498F19F71B}"/>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082124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BAAB3-9C45-468E-A5C1-1218D6AF0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12A5D5E-D145-4E22-ADCB-419694C126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FE7A231-6A2E-4EB7-A4CB-CD5E6281E5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0F59FB-E35D-4208-ACCC-1D9836CF8D9F}"/>
              </a:ext>
            </a:extLst>
          </p:cNvPr>
          <p:cNvSpPr>
            <a:spLocks noGrp="1"/>
          </p:cNvSpPr>
          <p:nvPr>
            <p:ph type="dt" sz="half" idx="10"/>
          </p:nvPr>
        </p:nvSpPr>
        <p:spPr/>
        <p:txBody>
          <a:bodyPr/>
          <a:lstStyle/>
          <a:p>
            <a:fld id="{C143D01A-B5AE-4B4A-BCDD-5FD860D75AAB}" type="datetimeFigureOut">
              <a:rPr lang="en-GB" smtClean="0"/>
              <a:t>21/04/2020</a:t>
            </a:fld>
            <a:endParaRPr lang="en-GB"/>
          </a:p>
        </p:txBody>
      </p:sp>
      <p:sp>
        <p:nvSpPr>
          <p:cNvPr id="6" name="Footer Placeholder 5">
            <a:extLst>
              <a:ext uri="{FF2B5EF4-FFF2-40B4-BE49-F238E27FC236}">
                <a16:creationId xmlns:a16="http://schemas.microsoft.com/office/drawing/2014/main" id="{E05A215A-ED37-4DBE-9D0F-2F8E4BB4F2C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4687FFF-7B80-4FD8-BD95-C76A6D5E1221}"/>
              </a:ext>
            </a:extLst>
          </p:cNvPr>
          <p:cNvSpPr>
            <a:spLocks noGrp="1"/>
          </p:cNvSpPr>
          <p:nvPr>
            <p:ph type="sldNum" sz="quarter" idx="12"/>
          </p:nvPr>
        </p:nvSpPr>
        <p:spPr/>
        <p:txBody>
          <a:bodyPr/>
          <a:lstStyle/>
          <a:p>
            <a:fld id="{6AB60716-4899-45C6-A34B-D2179A8C4B70}" type="slidenum">
              <a:rPr lang="en-GB" smtClean="0"/>
              <a:t>‹#›</a:t>
            </a:fld>
            <a:endParaRPr lang="en-GB"/>
          </a:p>
        </p:txBody>
      </p:sp>
    </p:spTree>
    <p:extLst>
      <p:ext uri="{BB962C8B-B14F-4D97-AF65-F5344CB8AC3E}">
        <p14:creationId xmlns:p14="http://schemas.microsoft.com/office/powerpoint/2010/main" val="2176993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FE77B0-AB9F-4C24-B062-C134533BE4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6826C73-56BF-48C1-9075-85950F1C0C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1655A10-AA69-48E9-9DAB-EEEE31E10C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43D01A-B5AE-4B4A-BCDD-5FD860D75AAB}" type="datetimeFigureOut">
              <a:rPr lang="en-GB" smtClean="0"/>
              <a:t>21/04/2020</a:t>
            </a:fld>
            <a:endParaRPr lang="en-GB"/>
          </a:p>
        </p:txBody>
      </p:sp>
      <p:sp>
        <p:nvSpPr>
          <p:cNvPr id="5" name="Footer Placeholder 4">
            <a:extLst>
              <a:ext uri="{FF2B5EF4-FFF2-40B4-BE49-F238E27FC236}">
                <a16:creationId xmlns:a16="http://schemas.microsoft.com/office/drawing/2014/main" id="{31FBFA01-78C4-4714-93C8-D91A6F798B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F09176F-062D-43EE-BB3F-EE4DC4A7E6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B60716-4899-45C6-A34B-D2179A8C4B70}" type="slidenum">
              <a:rPr lang="en-GB" smtClean="0"/>
              <a:t>‹#›</a:t>
            </a:fld>
            <a:endParaRPr lang="en-GB"/>
          </a:p>
        </p:txBody>
      </p:sp>
    </p:spTree>
    <p:extLst>
      <p:ext uri="{BB962C8B-B14F-4D97-AF65-F5344CB8AC3E}">
        <p14:creationId xmlns:p14="http://schemas.microsoft.com/office/powerpoint/2010/main" val="6520665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mailto:C.S.Hoggard@soton.ac.uk"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8.tiff"/><Relationship Id="rId5" Type="http://schemas.openxmlformats.org/officeDocument/2006/relationships/image" Target="../media/image27.tif"/><Relationship Id="rId4" Type="http://schemas.openxmlformats.org/officeDocument/2006/relationships/image" Target="../media/image26.emf"/></Relationships>
</file>

<file path=ppt/slides/_rels/slide24.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osf.io/en5d2/" TargetMode="External"/><Relationship Id="rId4" Type="http://schemas.openxmlformats.org/officeDocument/2006/relationships/hyperlink" Target="http://www.archaeology.dk/16738/Nr.%2040%20-%202019"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0.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A1D2B63-3F91-4B1A-A7DF-ADE58B88A8E5}"/>
              </a:ext>
            </a:extLst>
          </p:cNvPr>
          <p:cNvSpPr txBox="1"/>
          <p:nvPr/>
        </p:nvSpPr>
        <p:spPr>
          <a:xfrm>
            <a:off x="437335" y="5541045"/>
            <a:ext cx="7265130" cy="461665"/>
          </a:xfrm>
          <a:prstGeom prst="rect">
            <a:avLst/>
          </a:prstGeom>
          <a:noFill/>
        </p:spPr>
        <p:txBody>
          <a:bodyPr wrap="square" rtlCol="0">
            <a:spAutoFit/>
          </a:bodyPr>
          <a:lstStyle/>
          <a:p>
            <a:r>
              <a:rPr lang="en-GB" sz="2400" dirty="0">
                <a:solidFill>
                  <a:srgbClr val="008080"/>
                </a:solidFill>
                <a:latin typeface="Lato" panose="020F0502020204030203" pitchFamily="34" charset="0"/>
                <a:cs typeface="Quire Sans" panose="020B0502040400020003" pitchFamily="34" charset="0"/>
              </a:rPr>
              <a:t>Dr Christian Steven Hoggard </a:t>
            </a:r>
            <a:r>
              <a:rPr lang="en-GB" sz="2000" dirty="0">
                <a:solidFill>
                  <a:schemeClr val="bg2">
                    <a:lumMod val="50000"/>
                  </a:schemeClr>
                </a:solidFill>
                <a:latin typeface="Lato Light" panose="020F0302020204030203" pitchFamily="34" charset="0"/>
                <a:cs typeface="Quire Sans" panose="020B0502040400020003" pitchFamily="34" charset="0"/>
              </a:rPr>
              <a:t>(University of Southampton)</a:t>
            </a:r>
          </a:p>
        </p:txBody>
      </p:sp>
      <p:pic>
        <p:nvPicPr>
          <p:cNvPr id="6" name="Graphic 5">
            <a:extLst>
              <a:ext uri="{FF2B5EF4-FFF2-40B4-BE49-F238E27FC236}">
                <a16:creationId xmlns:a16="http://schemas.microsoft.com/office/drawing/2014/main" id="{54335221-E8FF-4208-8052-0E4D00F295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1838" y="6201804"/>
            <a:ext cx="339634" cy="339634"/>
          </a:xfrm>
          <a:prstGeom prst="rect">
            <a:avLst/>
          </a:prstGeom>
        </p:spPr>
      </p:pic>
      <p:sp>
        <p:nvSpPr>
          <p:cNvPr id="7" name="TextBox 6">
            <a:extLst>
              <a:ext uri="{FF2B5EF4-FFF2-40B4-BE49-F238E27FC236}">
                <a16:creationId xmlns:a16="http://schemas.microsoft.com/office/drawing/2014/main" id="{FD960F7D-FDFE-4EE6-8B8B-9CB882351771}"/>
              </a:ext>
            </a:extLst>
          </p:cNvPr>
          <p:cNvSpPr txBox="1"/>
          <p:nvPr/>
        </p:nvSpPr>
        <p:spPr>
          <a:xfrm>
            <a:off x="1409729" y="6168859"/>
            <a:ext cx="1366080" cy="369332"/>
          </a:xfrm>
          <a:prstGeom prst="rect">
            <a:avLst/>
          </a:prstGeom>
          <a:noFill/>
        </p:spPr>
        <p:txBody>
          <a:bodyPr wrap="none" rtlCol="0">
            <a:spAutoFit/>
          </a:bodyPr>
          <a:lstStyle/>
          <a:p>
            <a:r>
              <a:rPr lang="en-GB" dirty="0">
                <a:solidFill>
                  <a:schemeClr val="bg2">
                    <a:lumMod val="50000"/>
                  </a:schemeClr>
                </a:solidFill>
                <a:latin typeface="Lato Light" panose="020F0302020204030203" pitchFamily="34" charset="0"/>
              </a:rPr>
              <a:t>CSHoggard</a:t>
            </a:r>
            <a:endParaRPr lang="en-GB" sz="2000" dirty="0">
              <a:solidFill>
                <a:schemeClr val="bg2">
                  <a:lumMod val="50000"/>
                </a:schemeClr>
              </a:solidFill>
              <a:latin typeface="Lato Light" panose="020F0302020204030203" pitchFamily="34" charset="0"/>
            </a:endParaRPr>
          </a:p>
        </p:txBody>
      </p:sp>
      <p:pic>
        <p:nvPicPr>
          <p:cNvPr id="8" name="Graphic 7">
            <a:extLst>
              <a:ext uri="{FF2B5EF4-FFF2-40B4-BE49-F238E27FC236}">
                <a16:creationId xmlns:a16="http://schemas.microsoft.com/office/drawing/2014/main" id="{B294F7CA-018A-4279-8712-E7C38093DD8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81983" y="6111625"/>
            <a:ext cx="413657" cy="472751"/>
          </a:xfrm>
          <a:prstGeom prst="rect">
            <a:avLst/>
          </a:prstGeom>
        </p:spPr>
      </p:pic>
      <p:sp>
        <p:nvSpPr>
          <p:cNvPr id="9" name="TextBox 8">
            <a:extLst>
              <a:ext uri="{FF2B5EF4-FFF2-40B4-BE49-F238E27FC236}">
                <a16:creationId xmlns:a16="http://schemas.microsoft.com/office/drawing/2014/main" id="{F301D9AF-9E93-4B89-9464-D3FE30A97BB1}"/>
              </a:ext>
            </a:extLst>
          </p:cNvPr>
          <p:cNvSpPr txBox="1"/>
          <p:nvPr/>
        </p:nvSpPr>
        <p:spPr>
          <a:xfrm>
            <a:off x="437335" y="3595148"/>
            <a:ext cx="10041531" cy="1015663"/>
          </a:xfrm>
          <a:prstGeom prst="rect">
            <a:avLst/>
          </a:prstGeom>
          <a:noFill/>
        </p:spPr>
        <p:txBody>
          <a:bodyPr wrap="none" rtlCol="0">
            <a:spAutoFit/>
          </a:bodyPr>
          <a:lstStyle/>
          <a:p>
            <a:r>
              <a:rPr lang="en-GB" sz="4000" dirty="0">
                <a:solidFill>
                  <a:srgbClr val="008080"/>
                </a:solidFill>
                <a:latin typeface="Lato" panose="020F0502020204030203" pitchFamily="34" charset="0"/>
                <a:cs typeface="Quire Sans" panose="020B0502040204020203" pitchFamily="34" charset="0"/>
              </a:rPr>
              <a:t>Geometric Morphometrics and Archaeology</a:t>
            </a:r>
          </a:p>
          <a:p>
            <a:r>
              <a:rPr lang="en-GB" sz="2000" dirty="0">
                <a:solidFill>
                  <a:schemeClr val="bg2">
                    <a:lumMod val="50000"/>
                  </a:schemeClr>
                </a:solidFill>
                <a:latin typeface="Lato Light" panose="020F0302020204030203" pitchFamily="34" charset="0"/>
                <a:cs typeface="Quire Sans" panose="020B0502040204020203" pitchFamily="34" charset="0"/>
              </a:rPr>
              <a:t>(Workshop One)</a:t>
            </a:r>
          </a:p>
        </p:txBody>
      </p:sp>
      <p:sp>
        <p:nvSpPr>
          <p:cNvPr id="10" name="TextBox 9">
            <a:extLst>
              <a:ext uri="{FF2B5EF4-FFF2-40B4-BE49-F238E27FC236}">
                <a16:creationId xmlns:a16="http://schemas.microsoft.com/office/drawing/2014/main" id="{908841BC-8CFD-491C-97EE-2962B80E13CD}"/>
              </a:ext>
            </a:extLst>
          </p:cNvPr>
          <p:cNvSpPr txBox="1"/>
          <p:nvPr/>
        </p:nvSpPr>
        <p:spPr>
          <a:xfrm>
            <a:off x="9819350" y="6215044"/>
            <a:ext cx="2266967" cy="369332"/>
          </a:xfrm>
          <a:prstGeom prst="rect">
            <a:avLst/>
          </a:prstGeom>
          <a:noFill/>
        </p:spPr>
        <p:txBody>
          <a:bodyPr wrap="none" rtlCol="0">
            <a:spAutoFit/>
          </a:bodyPr>
          <a:lstStyle/>
          <a:p>
            <a:r>
              <a:rPr lang="en-GB" dirty="0">
                <a:solidFill>
                  <a:schemeClr val="bg2">
                    <a:lumMod val="50000"/>
                  </a:schemeClr>
                </a:solidFill>
                <a:latin typeface="Lato Light" panose="020F0302020204030203" pitchFamily="34" charset="0"/>
              </a:rPr>
              <a:t>#</a:t>
            </a:r>
            <a:r>
              <a:rPr lang="en-GB" dirty="0" err="1">
                <a:solidFill>
                  <a:schemeClr val="bg2">
                    <a:lumMod val="50000"/>
                  </a:schemeClr>
                </a:solidFill>
                <a:latin typeface="Lato Light" panose="020F0302020204030203" pitchFamily="34" charset="0"/>
              </a:rPr>
              <a:t>StayHomeButStudy</a:t>
            </a:r>
            <a:endParaRPr lang="en-GB" sz="2000" dirty="0">
              <a:solidFill>
                <a:schemeClr val="bg2">
                  <a:lumMod val="50000"/>
                </a:schemeClr>
              </a:solidFill>
              <a:latin typeface="Lato Light" panose="020F0302020204030203" pitchFamily="34" charset="0"/>
            </a:endParaRPr>
          </a:p>
        </p:txBody>
      </p:sp>
      <p:cxnSp>
        <p:nvCxnSpPr>
          <p:cNvPr id="11" name="Straight Connector 10">
            <a:extLst>
              <a:ext uri="{FF2B5EF4-FFF2-40B4-BE49-F238E27FC236}">
                <a16:creationId xmlns:a16="http://schemas.microsoft.com/office/drawing/2014/main" id="{054A81A1-73B9-4ED4-8CB3-A5AF8412B188}"/>
              </a:ext>
            </a:extLst>
          </p:cNvPr>
          <p:cNvCxnSpPr>
            <a:cxnSpLocks/>
          </p:cNvCxnSpPr>
          <p:nvPr/>
        </p:nvCxnSpPr>
        <p:spPr>
          <a:xfrm rot="10800000" flipV="1">
            <a:off x="11698330" y="968339"/>
            <a:ext cx="1268370" cy="1584310"/>
          </a:xfrm>
          <a:prstGeom prst="line">
            <a:avLst/>
          </a:prstGeom>
          <a:ln w="76200">
            <a:solidFill>
              <a:srgbClr val="00808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EE59059-0183-4582-99A8-505A62205BA2}"/>
              </a:ext>
            </a:extLst>
          </p:cNvPr>
          <p:cNvCxnSpPr>
            <a:cxnSpLocks/>
          </p:cNvCxnSpPr>
          <p:nvPr/>
        </p:nvCxnSpPr>
        <p:spPr>
          <a:xfrm rot="10800000" flipH="1" flipV="1">
            <a:off x="10401300" y="-615969"/>
            <a:ext cx="1282699" cy="3168618"/>
          </a:xfrm>
          <a:prstGeom prst="line">
            <a:avLst/>
          </a:prstGeom>
          <a:ln w="76200">
            <a:solidFill>
              <a:srgbClr val="00808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B09E39C-7A86-4C89-AF51-7AA4DD307187}"/>
              </a:ext>
            </a:extLst>
          </p:cNvPr>
          <p:cNvCxnSpPr>
            <a:cxnSpLocks/>
          </p:cNvCxnSpPr>
          <p:nvPr/>
        </p:nvCxnSpPr>
        <p:spPr>
          <a:xfrm rot="10800000" flipV="1">
            <a:off x="8763000" y="-746598"/>
            <a:ext cx="1623969" cy="984218"/>
          </a:xfrm>
          <a:prstGeom prst="line">
            <a:avLst/>
          </a:prstGeom>
          <a:ln w="76200">
            <a:solidFill>
              <a:srgbClr val="00808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8F3B4B2-7ECA-4B37-AFCA-00804E605506}"/>
              </a:ext>
            </a:extLst>
          </p:cNvPr>
          <p:cNvCxnSpPr>
            <a:cxnSpLocks/>
          </p:cNvCxnSpPr>
          <p:nvPr/>
        </p:nvCxnSpPr>
        <p:spPr>
          <a:xfrm rot="10800000">
            <a:off x="8763000" y="368249"/>
            <a:ext cx="2921000" cy="2184400"/>
          </a:xfrm>
          <a:prstGeom prst="line">
            <a:avLst/>
          </a:prstGeom>
          <a:ln w="76200">
            <a:solidFill>
              <a:srgbClr val="008080"/>
            </a:solidFill>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4A0A5B4-691B-4C6D-AD3D-166FDFE8D6A3}"/>
              </a:ext>
            </a:extLst>
          </p:cNvPr>
          <p:cNvSpPr/>
          <p:nvPr/>
        </p:nvSpPr>
        <p:spPr>
          <a:xfrm rot="10800000">
            <a:off x="11480800" y="2349449"/>
            <a:ext cx="406400" cy="406400"/>
          </a:xfrm>
          <a:prstGeom prst="ellipse">
            <a:avLst/>
          </a:prstGeom>
          <a:solidFill>
            <a:schemeClr val="bg1"/>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val 15">
            <a:extLst>
              <a:ext uri="{FF2B5EF4-FFF2-40B4-BE49-F238E27FC236}">
                <a16:creationId xmlns:a16="http://schemas.microsoft.com/office/drawing/2014/main" id="{9E25DDAD-781D-4ED2-B4F9-16696916B685}"/>
              </a:ext>
            </a:extLst>
          </p:cNvPr>
          <p:cNvSpPr/>
          <p:nvPr/>
        </p:nvSpPr>
        <p:spPr>
          <a:xfrm rot="10800000">
            <a:off x="8559800" y="165049"/>
            <a:ext cx="406400" cy="406400"/>
          </a:xfrm>
          <a:prstGeom prst="ellipse">
            <a:avLst/>
          </a:prstGeom>
          <a:solidFill>
            <a:schemeClr val="bg1"/>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810582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91F2DB-E117-4B92-9E1C-F811A2E77C3E}"/>
              </a:ext>
            </a:extLst>
          </p:cNvPr>
          <p:cNvSpPr/>
          <p:nvPr/>
        </p:nvSpPr>
        <p:spPr>
          <a:xfrm>
            <a:off x="6112327" y="0"/>
            <a:ext cx="6096001"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a:extLst>
              <a:ext uri="{FF2B5EF4-FFF2-40B4-BE49-F238E27FC236}">
                <a16:creationId xmlns:a16="http://schemas.microsoft.com/office/drawing/2014/main" id="{355FF419-E9D5-49CD-AC66-B4ECEF6DF22E}"/>
              </a:ext>
            </a:extLst>
          </p:cNvPr>
          <p:cNvSpPr>
            <a:spLocks noGrp="1"/>
          </p:cNvSpPr>
          <p:nvPr>
            <p:ph type="title"/>
          </p:nvPr>
        </p:nvSpPr>
        <p:spPr>
          <a:xfrm>
            <a:off x="838200" y="365125"/>
            <a:ext cx="4386943" cy="1325563"/>
          </a:xfrm>
        </p:spPr>
        <p:txBody>
          <a:bodyPr>
            <a:normAutofit/>
          </a:bodyPr>
          <a:lstStyle/>
          <a:p>
            <a:pPr algn="ctr"/>
            <a:r>
              <a:rPr lang="en-GB" sz="3200" b="1" dirty="0">
                <a:solidFill>
                  <a:srgbClr val="008080"/>
                </a:solidFill>
                <a:latin typeface="Lato" panose="020F0502020204030203" pitchFamily="34" charset="0"/>
              </a:rPr>
              <a:t>GMM advantages</a:t>
            </a:r>
          </a:p>
        </p:txBody>
      </p:sp>
      <p:sp>
        <p:nvSpPr>
          <p:cNvPr id="6" name="Title 1">
            <a:extLst>
              <a:ext uri="{FF2B5EF4-FFF2-40B4-BE49-F238E27FC236}">
                <a16:creationId xmlns:a16="http://schemas.microsoft.com/office/drawing/2014/main" id="{7D29A074-5FF8-440C-8C1F-8D2B196F5496}"/>
              </a:ext>
            </a:extLst>
          </p:cNvPr>
          <p:cNvSpPr txBox="1">
            <a:spLocks/>
          </p:cNvSpPr>
          <p:nvPr/>
        </p:nvSpPr>
        <p:spPr>
          <a:xfrm>
            <a:off x="6966857" y="365125"/>
            <a:ext cx="438694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200" b="1" dirty="0">
                <a:solidFill>
                  <a:schemeClr val="bg1"/>
                </a:solidFill>
                <a:latin typeface="Lato" panose="020F0502020204030203" pitchFamily="34" charset="0"/>
              </a:rPr>
              <a:t>GMM disadvantages</a:t>
            </a:r>
          </a:p>
        </p:txBody>
      </p:sp>
      <p:sp>
        <p:nvSpPr>
          <p:cNvPr id="11" name="TextBox 10">
            <a:extLst>
              <a:ext uri="{FF2B5EF4-FFF2-40B4-BE49-F238E27FC236}">
                <a16:creationId xmlns:a16="http://schemas.microsoft.com/office/drawing/2014/main" id="{D0D2712C-0255-496A-AEC2-B3F923FB4388}"/>
              </a:ext>
            </a:extLst>
          </p:cNvPr>
          <p:cNvSpPr txBox="1"/>
          <p:nvPr/>
        </p:nvSpPr>
        <p:spPr>
          <a:xfrm>
            <a:off x="0" y="2139930"/>
            <a:ext cx="6096001" cy="3905685"/>
          </a:xfrm>
          <a:prstGeom prst="rect">
            <a:avLst/>
          </a:prstGeom>
          <a:noFill/>
        </p:spPr>
        <p:txBody>
          <a:bodyPr wrap="square" rtlCol="0">
            <a:spAutoFit/>
          </a:bodyPr>
          <a:lstStyle/>
          <a:p>
            <a:pPr indent="-25200" algn="ctr" fontAlgn="base">
              <a:lnSpc>
                <a:spcPct val="99000"/>
              </a:lnSpc>
              <a:spcBef>
                <a:spcPts val="600"/>
              </a:spcBef>
              <a:spcAft>
                <a:spcPct val="0"/>
              </a:spcAft>
              <a:buClr>
                <a:srgbClr val="000000"/>
              </a:buClr>
              <a:buSzPct val="100000"/>
            </a:pPr>
            <a:r>
              <a:rPr lang="en-GB" sz="2000" kern="0" dirty="0">
                <a:solidFill>
                  <a:srgbClr val="008080"/>
                </a:solidFill>
                <a:latin typeface="Lato" panose="020F0502020204030203" pitchFamily="34" charset="0"/>
              </a:rPr>
              <a:t>Powerful method of </a:t>
            </a:r>
            <a:br>
              <a:rPr lang="en-GB" sz="2000" kern="0" dirty="0">
                <a:solidFill>
                  <a:srgbClr val="008080"/>
                </a:solidFill>
                <a:latin typeface="Lato" panose="020F0502020204030203" pitchFamily="34" charset="0"/>
              </a:rPr>
            </a:br>
            <a:r>
              <a:rPr lang="en-GB" sz="2000" kern="0" dirty="0">
                <a:solidFill>
                  <a:srgbClr val="008080"/>
                </a:solidFill>
                <a:latin typeface="Lato" panose="020F0502020204030203" pitchFamily="34" charset="0"/>
              </a:rPr>
              <a:t>documenting shape change</a:t>
            </a:r>
          </a:p>
          <a:p>
            <a:pPr indent="-25200" algn="ctr" fontAlgn="base">
              <a:lnSpc>
                <a:spcPct val="99000"/>
              </a:lnSpc>
              <a:spcBef>
                <a:spcPts val="600"/>
              </a:spcBef>
              <a:spcAft>
                <a:spcPct val="0"/>
              </a:spcAft>
              <a:buClr>
                <a:srgbClr val="000000"/>
              </a:buClr>
              <a:buSzPct val="100000"/>
            </a:pPr>
            <a:endParaRPr lang="en-GB" sz="2000" kern="0" dirty="0">
              <a:solidFill>
                <a:srgbClr val="008080"/>
              </a:solidFill>
              <a:latin typeface="Lato" panose="020F0502020204030203" pitchFamily="34" charset="0"/>
            </a:endParaRPr>
          </a:p>
          <a:p>
            <a:pPr indent="-25200" algn="ctr" fontAlgn="base">
              <a:lnSpc>
                <a:spcPct val="99000"/>
              </a:lnSpc>
              <a:spcBef>
                <a:spcPts val="600"/>
              </a:spcBef>
              <a:spcAft>
                <a:spcPct val="0"/>
              </a:spcAft>
              <a:buClr>
                <a:srgbClr val="000000"/>
              </a:buClr>
              <a:buSzPct val="100000"/>
            </a:pPr>
            <a:r>
              <a:rPr lang="en-GB" sz="2000" kern="0" dirty="0">
                <a:solidFill>
                  <a:srgbClr val="008080"/>
                </a:solidFill>
                <a:latin typeface="Lato" panose="020F0502020204030203" pitchFamily="34" charset="0"/>
              </a:rPr>
              <a:t>Less information is lost in comparison </a:t>
            </a:r>
            <a:br>
              <a:rPr lang="en-GB" sz="2000" kern="0" dirty="0">
                <a:solidFill>
                  <a:srgbClr val="008080"/>
                </a:solidFill>
                <a:latin typeface="Lato" panose="020F0502020204030203" pitchFamily="34" charset="0"/>
              </a:rPr>
            </a:br>
            <a:r>
              <a:rPr lang="en-GB" sz="2000" kern="0" dirty="0">
                <a:solidFill>
                  <a:srgbClr val="008080"/>
                </a:solidFill>
                <a:latin typeface="Lato" panose="020F0502020204030203" pitchFamily="34" charset="0"/>
              </a:rPr>
              <a:t>to traditional measurements</a:t>
            </a:r>
          </a:p>
          <a:p>
            <a:pPr indent="-25200" algn="ctr" fontAlgn="base">
              <a:lnSpc>
                <a:spcPct val="99000"/>
              </a:lnSpc>
              <a:spcBef>
                <a:spcPts val="600"/>
              </a:spcBef>
              <a:spcAft>
                <a:spcPct val="0"/>
              </a:spcAft>
              <a:buClr>
                <a:srgbClr val="000000"/>
              </a:buClr>
              <a:buSzPct val="100000"/>
            </a:pPr>
            <a:endParaRPr lang="en-GB" sz="2000" kern="0" dirty="0">
              <a:solidFill>
                <a:srgbClr val="008080"/>
              </a:solidFill>
              <a:latin typeface="Lato" panose="020F0502020204030203" pitchFamily="34" charset="0"/>
            </a:endParaRPr>
          </a:p>
          <a:p>
            <a:pPr indent="-25200" algn="ctr" fontAlgn="base">
              <a:lnSpc>
                <a:spcPct val="99000"/>
              </a:lnSpc>
              <a:spcBef>
                <a:spcPts val="600"/>
              </a:spcBef>
              <a:spcAft>
                <a:spcPct val="0"/>
              </a:spcAft>
              <a:buClr>
                <a:srgbClr val="000000"/>
              </a:buClr>
              <a:buSzPct val="100000"/>
            </a:pPr>
            <a:r>
              <a:rPr lang="en-GB" sz="2000" kern="0" dirty="0">
                <a:solidFill>
                  <a:srgbClr val="008080"/>
                </a:solidFill>
                <a:latin typeface="Lato" panose="020F0502020204030203" pitchFamily="34" charset="0"/>
              </a:rPr>
              <a:t>Can easily be collected from a variety of methods </a:t>
            </a:r>
            <a:br>
              <a:rPr lang="en-GB" sz="2000" kern="0" dirty="0">
                <a:solidFill>
                  <a:srgbClr val="008080"/>
                </a:solidFill>
                <a:latin typeface="Lato" panose="020F0502020204030203" pitchFamily="34" charset="0"/>
              </a:rPr>
            </a:br>
            <a:r>
              <a:rPr lang="en-GB" sz="2000" kern="0" dirty="0">
                <a:solidFill>
                  <a:srgbClr val="008080"/>
                </a:solidFill>
                <a:latin typeface="Lato" panose="020F0502020204030203" pitchFamily="34" charset="0"/>
              </a:rPr>
              <a:t>(e.g. photographs and 3D models)</a:t>
            </a:r>
          </a:p>
          <a:p>
            <a:pPr indent="-25200" algn="ctr" fontAlgn="base">
              <a:lnSpc>
                <a:spcPct val="99000"/>
              </a:lnSpc>
              <a:spcBef>
                <a:spcPts val="600"/>
              </a:spcBef>
              <a:spcAft>
                <a:spcPct val="0"/>
              </a:spcAft>
              <a:buClr>
                <a:srgbClr val="000000"/>
              </a:buClr>
              <a:buSzPct val="100000"/>
            </a:pPr>
            <a:endParaRPr lang="en-GB" sz="2000" kern="0" dirty="0">
              <a:solidFill>
                <a:srgbClr val="008080"/>
              </a:solidFill>
              <a:latin typeface="Lato" panose="020F0502020204030203" pitchFamily="34" charset="0"/>
            </a:endParaRPr>
          </a:p>
          <a:p>
            <a:pPr indent="-25200" algn="ctr" fontAlgn="base">
              <a:lnSpc>
                <a:spcPct val="99000"/>
              </a:lnSpc>
              <a:spcBef>
                <a:spcPts val="600"/>
              </a:spcBef>
              <a:spcAft>
                <a:spcPct val="0"/>
              </a:spcAft>
              <a:buClr>
                <a:srgbClr val="000000"/>
              </a:buClr>
              <a:buSzPct val="100000"/>
            </a:pPr>
            <a:r>
              <a:rPr lang="en-GB" sz="2000" kern="0" dirty="0">
                <a:solidFill>
                  <a:srgbClr val="008080"/>
                </a:solidFill>
                <a:latin typeface="Lato" panose="020F0502020204030203" pitchFamily="34" charset="0"/>
              </a:rPr>
              <a:t>Abstraction and registration method </a:t>
            </a:r>
            <a:br>
              <a:rPr lang="en-GB" sz="2000" kern="0" dirty="0">
                <a:solidFill>
                  <a:srgbClr val="008080"/>
                </a:solidFill>
                <a:latin typeface="Lato" panose="020F0502020204030203" pitchFamily="34" charset="0"/>
              </a:rPr>
            </a:br>
            <a:r>
              <a:rPr lang="en-GB" sz="2000" kern="0" dirty="0">
                <a:solidFill>
                  <a:srgbClr val="008080"/>
                </a:solidFill>
                <a:latin typeface="Lato" panose="020F0502020204030203" pitchFamily="34" charset="0"/>
              </a:rPr>
              <a:t>permits an analysis of exclusively shape</a:t>
            </a:r>
          </a:p>
        </p:txBody>
      </p:sp>
      <p:sp>
        <p:nvSpPr>
          <p:cNvPr id="12" name="TextBox 11">
            <a:extLst>
              <a:ext uri="{FF2B5EF4-FFF2-40B4-BE49-F238E27FC236}">
                <a16:creationId xmlns:a16="http://schemas.microsoft.com/office/drawing/2014/main" id="{7A4E8434-98DA-469E-B944-E11B20B65618}"/>
              </a:ext>
            </a:extLst>
          </p:cNvPr>
          <p:cNvSpPr txBox="1"/>
          <p:nvPr/>
        </p:nvSpPr>
        <p:spPr>
          <a:xfrm>
            <a:off x="6096000" y="2139930"/>
            <a:ext cx="6096001" cy="2074414"/>
          </a:xfrm>
          <a:prstGeom prst="rect">
            <a:avLst/>
          </a:prstGeom>
          <a:noFill/>
        </p:spPr>
        <p:txBody>
          <a:bodyPr wrap="square" rtlCol="0">
            <a:spAutoFit/>
          </a:bodyPr>
          <a:lstStyle/>
          <a:p>
            <a:pPr marL="432000" lvl="1" algn="ctr" fontAlgn="base">
              <a:lnSpc>
                <a:spcPct val="99000"/>
              </a:lnSpc>
              <a:spcBef>
                <a:spcPts val="600"/>
              </a:spcBef>
              <a:spcAft>
                <a:spcPct val="0"/>
              </a:spcAft>
              <a:buClr>
                <a:srgbClr val="000000"/>
              </a:buClr>
              <a:buSzPct val="100000"/>
            </a:pPr>
            <a:r>
              <a:rPr lang="en-GB" sz="2000" kern="0" dirty="0">
                <a:solidFill>
                  <a:schemeClr val="bg1"/>
                </a:solidFill>
                <a:latin typeface="Lato" panose="020F0502020204030203" pitchFamily="34" charset="0"/>
              </a:rPr>
              <a:t>Size is often removed </a:t>
            </a:r>
            <a:br>
              <a:rPr lang="en-GB" sz="2000" kern="0" dirty="0">
                <a:solidFill>
                  <a:schemeClr val="bg1"/>
                </a:solidFill>
                <a:latin typeface="Lato" panose="020F0502020204030203" pitchFamily="34" charset="0"/>
              </a:rPr>
            </a:br>
            <a:r>
              <a:rPr lang="en-GB" sz="2000" kern="0" dirty="0">
                <a:solidFill>
                  <a:schemeClr val="bg1"/>
                </a:solidFill>
                <a:latin typeface="Lato" panose="020F0502020204030203" pitchFamily="34" charset="0"/>
              </a:rPr>
              <a:t>which may be of biological importance </a:t>
            </a:r>
            <a:br>
              <a:rPr lang="en-GB" sz="2000" kern="0" dirty="0">
                <a:solidFill>
                  <a:schemeClr val="bg1"/>
                </a:solidFill>
                <a:latin typeface="Lato" panose="020F0502020204030203" pitchFamily="34" charset="0"/>
              </a:rPr>
            </a:br>
            <a:r>
              <a:rPr lang="en-GB" sz="2000" kern="0" dirty="0">
                <a:solidFill>
                  <a:schemeClr val="bg1"/>
                </a:solidFill>
                <a:latin typeface="Lato" panose="020F0502020204030203" pitchFamily="34" charset="0"/>
              </a:rPr>
              <a:t>(can be reintegrated)</a:t>
            </a:r>
          </a:p>
          <a:p>
            <a:pPr marL="432000" lvl="1" algn="ctr" fontAlgn="base">
              <a:lnSpc>
                <a:spcPct val="99000"/>
              </a:lnSpc>
              <a:spcBef>
                <a:spcPts val="600"/>
              </a:spcBef>
              <a:spcAft>
                <a:spcPct val="0"/>
              </a:spcAft>
              <a:buClr>
                <a:srgbClr val="000000"/>
              </a:buClr>
              <a:buSzPct val="100000"/>
            </a:pPr>
            <a:endParaRPr lang="en-GB" sz="2000" kern="0" dirty="0">
              <a:solidFill>
                <a:schemeClr val="bg1"/>
              </a:solidFill>
              <a:latin typeface="Lato" panose="020F0502020204030203" pitchFamily="34" charset="0"/>
            </a:endParaRPr>
          </a:p>
          <a:p>
            <a:pPr marL="432000" lvl="1" algn="ctr" fontAlgn="base">
              <a:lnSpc>
                <a:spcPct val="99000"/>
              </a:lnSpc>
              <a:spcBef>
                <a:spcPts val="600"/>
              </a:spcBef>
              <a:spcAft>
                <a:spcPct val="0"/>
              </a:spcAft>
              <a:buClr>
                <a:srgbClr val="000000"/>
              </a:buClr>
              <a:buSzPct val="100000"/>
            </a:pPr>
            <a:r>
              <a:rPr lang="en-GB" sz="2000" kern="0" dirty="0">
                <a:solidFill>
                  <a:schemeClr val="bg1"/>
                </a:solidFill>
                <a:latin typeface="Lato" panose="020F0502020204030203" pitchFamily="34" charset="0"/>
              </a:rPr>
              <a:t>Skill competency: often requires </a:t>
            </a:r>
            <a:br>
              <a:rPr lang="en-GB" sz="2000" kern="0" dirty="0">
                <a:solidFill>
                  <a:schemeClr val="bg1"/>
                </a:solidFill>
                <a:latin typeface="Lato" panose="020F0502020204030203" pitchFamily="34" charset="0"/>
              </a:rPr>
            </a:br>
            <a:r>
              <a:rPr lang="en-GB" sz="2000" kern="0" dirty="0">
                <a:solidFill>
                  <a:schemeClr val="bg1"/>
                </a:solidFill>
                <a:latin typeface="Lato" panose="020F0502020204030203" pitchFamily="34" charset="0"/>
              </a:rPr>
              <a:t>specific technical software and knowledge</a:t>
            </a:r>
          </a:p>
        </p:txBody>
      </p:sp>
    </p:spTree>
    <p:extLst>
      <p:ext uri="{BB962C8B-B14F-4D97-AF65-F5344CB8AC3E}">
        <p14:creationId xmlns:p14="http://schemas.microsoft.com/office/powerpoint/2010/main" val="3282436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CEB949-06F2-4E09-AA68-76EF1F59F9B5}"/>
              </a:ext>
            </a:extLst>
          </p:cNvPr>
          <p:cNvSpPr/>
          <p:nvPr/>
        </p:nvSpPr>
        <p:spPr>
          <a:xfrm>
            <a:off x="0" y="0"/>
            <a:ext cx="12208328"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itle 1">
            <a:extLst>
              <a:ext uri="{FF2B5EF4-FFF2-40B4-BE49-F238E27FC236}">
                <a16:creationId xmlns:a16="http://schemas.microsoft.com/office/drawing/2014/main" id="{AC2F7E36-378E-4D06-AF22-3A5BD60A6B01}"/>
              </a:ext>
            </a:extLst>
          </p:cNvPr>
          <p:cNvSpPr txBox="1">
            <a:spLocks/>
          </p:cNvSpPr>
          <p:nvPr/>
        </p:nvSpPr>
        <p:spPr>
          <a:xfrm>
            <a:off x="394607" y="2766218"/>
            <a:ext cx="495299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200" b="1" dirty="0">
                <a:solidFill>
                  <a:schemeClr val="bg1"/>
                </a:solidFill>
                <a:latin typeface="Lato" panose="020F0502020204030203" pitchFamily="34" charset="0"/>
              </a:rPr>
              <a:t>We can use GMM </a:t>
            </a:r>
            <a:br>
              <a:rPr lang="en-GB" sz="3200" b="1" dirty="0">
                <a:solidFill>
                  <a:schemeClr val="bg1"/>
                </a:solidFill>
                <a:latin typeface="Lato" panose="020F0502020204030203" pitchFamily="34" charset="0"/>
              </a:rPr>
            </a:br>
            <a:r>
              <a:rPr lang="en-GB" sz="3200" b="1" dirty="0">
                <a:solidFill>
                  <a:schemeClr val="bg1"/>
                </a:solidFill>
                <a:latin typeface="Lato" panose="020F0502020204030203" pitchFamily="34" charset="0"/>
              </a:rPr>
              <a:t>to determine…</a:t>
            </a:r>
          </a:p>
        </p:txBody>
      </p:sp>
      <p:sp>
        <p:nvSpPr>
          <p:cNvPr id="6" name="Title 1">
            <a:extLst>
              <a:ext uri="{FF2B5EF4-FFF2-40B4-BE49-F238E27FC236}">
                <a16:creationId xmlns:a16="http://schemas.microsoft.com/office/drawing/2014/main" id="{8991895B-0B58-4805-BE96-D8AE1B987790}"/>
              </a:ext>
            </a:extLst>
          </p:cNvPr>
          <p:cNvSpPr txBox="1">
            <a:spLocks/>
          </p:cNvSpPr>
          <p:nvPr/>
        </p:nvSpPr>
        <p:spPr>
          <a:xfrm>
            <a:off x="6596743" y="730590"/>
            <a:ext cx="5595256" cy="57845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Whether two assemblages are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different in terms of their shape?</a:t>
            </a:r>
            <a:br>
              <a:rPr lang="en-GB" sz="1800" dirty="0">
                <a:solidFill>
                  <a:schemeClr val="bg1"/>
                </a:solidFill>
                <a:latin typeface="Lato" panose="020F0502020204030203" pitchFamily="34" charset="0"/>
                <a:ea typeface="+mn-ea"/>
                <a:cs typeface="+mn-cs"/>
              </a:rPr>
            </a:br>
            <a:endParaRPr lang="en-GB" sz="1800" dirty="0">
              <a:solidFill>
                <a:schemeClr val="bg1"/>
              </a:solidFill>
              <a:latin typeface="Lato" panose="020F0502020204030203" pitchFamily="34" charset="0"/>
              <a:ea typeface="+mn-ea"/>
              <a:cs typeface="+mn-cs"/>
            </a:endParaRP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How is shape related to…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size? time? raw material? hominin?</a:t>
            </a:r>
            <a:br>
              <a:rPr lang="en-GB" sz="1800" dirty="0">
                <a:solidFill>
                  <a:schemeClr val="bg1"/>
                </a:solidFill>
                <a:latin typeface="Lato" panose="020F0502020204030203" pitchFamily="34" charset="0"/>
                <a:ea typeface="+mn-ea"/>
                <a:cs typeface="+mn-cs"/>
              </a:rPr>
            </a:br>
            <a:endParaRPr lang="en-GB" sz="1800" dirty="0">
              <a:solidFill>
                <a:schemeClr val="bg1"/>
              </a:solidFill>
              <a:latin typeface="Lato" panose="020F0502020204030203" pitchFamily="34" charset="0"/>
              <a:ea typeface="+mn-ea"/>
              <a:cs typeface="+mn-cs"/>
            </a:endParaRP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Whether differences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correspond to a hypothesis or a model?</a:t>
            </a:r>
            <a:br>
              <a:rPr lang="en-GB" sz="1800" dirty="0">
                <a:solidFill>
                  <a:schemeClr val="bg1"/>
                </a:solidFill>
                <a:latin typeface="Lato" panose="020F0502020204030203" pitchFamily="34" charset="0"/>
                <a:ea typeface="+mn-ea"/>
                <a:cs typeface="+mn-cs"/>
              </a:rPr>
            </a:br>
            <a:endParaRPr lang="en-GB" sz="1800" dirty="0">
              <a:solidFill>
                <a:schemeClr val="bg1"/>
              </a:solidFill>
              <a:latin typeface="Lato" panose="020F0502020204030203" pitchFamily="34" charset="0"/>
              <a:ea typeface="+mn-ea"/>
              <a:cs typeface="+mn-cs"/>
            </a:endParaRP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On an assemblage level: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what is the mean or median shape?</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 </a:t>
            </a: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With respect to size: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is there an allometric relationship?</a:t>
            </a:r>
            <a:br>
              <a:rPr lang="en-GB" sz="1800" dirty="0">
                <a:solidFill>
                  <a:schemeClr val="bg1"/>
                </a:solidFill>
                <a:latin typeface="Lato" panose="020F0502020204030203" pitchFamily="34" charset="0"/>
                <a:ea typeface="+mn-ea"/>
                <a:cs typeface="+mn-cs"/>
              </a:rPr>
            </a:br>
            <a:endParaRPr lang="en-GB" sz="1800" dirty="0">
              <a:solidFill>
                <a:schemeClr val="bg1"/>
              </a:solidFill>
              <a:latin typeface="Lato" panose="020F0502020204030203" pitchFamily="34" charset="0"/>
              <a:ea typeface="+mn-ea"/>
              <a:cs typeface="+mn-cs"/>
            </a:endParaRPr>
          </a:p>
          <a:p>
            <a:pPr marL="514350" lvl="0" indent="-514350">
              <a:spcBef>
                <a:spcPts val="1000"/>
              </a:spcBef>
              <a:buSzPct val="150000"/>
              <a:buFont typeface="+mj-lt"/>
              <a:buAutoNum type="arabicPeriod"/>
            </a:pPr>
            <a:r>
              <a:rPr lang="en-GB" sz="1800" dirty="0">
                <a:solidFill>
                  <a:schemeClr val="bg1"/>
                </a:solidFill>
                <a:latin typeface="Lato" panose="020F0502020204030203" pitchFamily="34" charset="0"/>
                <a:ea typeface="+mn-ea"/>
                <a:cs typeface="+mn-cs"/>
              </a:rPr>
              <a:t>Over a series of sites:</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Is a network-based model of artefact </a:t>
            </a:r>
            <a:br>
              <a:rPr lang="en-GB" sz="1800" dirty="0">
                <a:solidFill>
                  <a:schemeClr val="bg1"/>
                </a:solidFill>
                <a:latin typeface="Lato" panose="020F0502020204030203" pitchFamily="34" charset="0"/>
                <a:ea typeface="+mn-ea"/>
                <a:cs typeface="+mn-cs"/>
              </a:rPr>
            </a:br>
            <a:r>
              <a:rPr lang="en-GB" sz="1800" dirty="0">
                <a:solidFill>
                  <a:schemeClr val="bg1"/>
                </a:solidFill>
                <a:latin typeface="Lato" panose="020F0502020204030203" pitchFamily="34" charset="0"/>
                <a:ea typeface="+mn-ea"/>
                <a:cs typeface="+mn-cs"/>
              </a:rPr>
              <a:t>production pertinent?</a:t>
            </a:r>
          </a:p>
          <a:p>
            <a:pPr algn="ctr"/>
            <a:endParaRPr lang="en-GB" sz="2000" dirty="0">
              <a:solidFill>
                <a:schemeClr val="bg1"/>
              </a:solidFill>
              <a:latin typeface="Lato" panose="020F0502020204030203" pitchFamily="34" charset="0"/>
            </a:endParaRPr>
          </a:p>
        </p:txBody>
      </p:sp>
    </p:spTree>
    <p:extLst>
      <p:ext uri="{BB962C8B-B14F-4D97-AF65-F5344CB8AC3E}">
        <p14:creationId xmlns:p14="http://schemas.microsoft.com/office/powerpoint/2010/main" val="1433613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58634E4-4CC5-4192-869D-F2AAE4BB325D}"/>
              </a:ext>
            </a:extLst>
          </p:cNvPr>
          <p:cNvSpPr/>
          <p:nvPr/>
        </p:nvSpPr>
        <p:spPr>
          <a:xfrm>
            <a:off x="0" y="0"/>
            <a:ext cx="12208328"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4" name="Graphic 3">
            <a:extLst>
              <a:ext uri="{FF2B5EF4-FFF2-40B4-BE49-F238E27FC236}">
                <a16:creationId xmlns:a16="http://schemas.microsoft.com/office/drawing/2014/main" id="{5F88485E-7B13-4604-9972-68E33D96AC7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44" y="1352006"/>
            <a:ext cx="4153987" cy="4153987"/>
          </a:xfrm>
          <a:prstGeom prst="rect">
            <a:avLst/>
          </a:prstGeom>
        </p:spPr>
      </p:pic>
      <p:sp>
        <p:nvSpPr>
          <p:cNvPr id="6" name="TextBox 5">
            <a:extLst>
              <a:ext uri="{FF2B5EF4-FFF2-40B4-BE49-F238E27FC236}">
                <a16:creationId xmlns:a16="http://schemas.microsoft.com/office/drawing/2014/main" id="{C8CDD3A8-2190-4782-8703-47BA5CC05E14}"/>
              </a:ext>
            </a:extLst>
          </p:cNvPr>
          <p:cNvSpPr txBox="1"/>
          <p:nvPr/>
        </p:nvSpPr>
        <p:spPr>
          <a:xfrm>
            <a:off x="337453" y="6074956"/>
            <a:ext cx="8911049" cy="523220"/>
          </a:xfrm>
          <a:prstGeom prst="rect">
            <a:avLst/>
          </a:prstGeom>
          <a:noFill/>
        </p:spPr>
        <p:txBody>
          <a:bodyPr wrap="square" rtlCol="0">
            <a:spAutoFit/>
          </a:bodyPr>
          <a:lstStyle/>
          <a:p>
            <a:r>
              <a:rPr lang="en-GB" sz="2800" dirty="0">
                <a:solidFill>
                  <a:schemeClr val="bg1"/>
                </a:solidFill>
                <a:latin typeface="Lato" panose="020F0502020204030203" pitchFamily="34" charset="0"/>
              </a:rPr>
              <a:t>A short history of geometric morphometrics…</a:t>
            </a:r>
          </a:p>
        </p:txBody>
      </p:sp>
    </p:spTree>
    <p:extLst>
      <p:ext uri="{BB962C8B-B14F-4D97-AF65-F5344CB8AC3E}">
        <p14:creationId xmlns:p14="http://schemas.microsoft.com/office/powerpoint/2010/main" val="1204066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mage result for albrecht durer">
            <a:extLst>
              <a:ext uri="{FF2B5EF4-FFF2-40B4-BE49-F238E27FC236}">
                <a16:creationId xmlns:a16="http://schemas.microsoft.com/office/drawing/2014/main" id="{E0020BA5-2C2F-4A89-A293-780D71D47F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50007" y="197937"/>
            <a:ext cx="2993056" cy="326243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7465791-7BBC-45BF-936B-08C961DA6F9C}"/>
              </a:ext>
            </a:extLst>
          </p:cNvPr>
          <p:cNvSpPr/>
          <p:nvPr/>
        </p:nvSpPr>
        <p:spPr>
          <a:xfrm>
            <a:off x="748937" y="1829153"/>
            <a:ext cx="6396446" cy="3816429"/>
          </a:xfrm>
          <a:prstGeom prst="rect">
            <a:avLst/>
          </a:prstGeom>
        </p:spPr>
        <p:txBody>
          <a:bodyPr wrap="square">
            <a:spAutoFit/>
          </a:bodyPr>
          <a:lstStyle/>
          <a:p>
            <a:r>
              <a:rPr lang="en-GB" sz="3600" dirty="0">
                <a:solidFill>
                  <a:srgbClr val="008080"/>
                </a:solidFill>
                <a:latin typeface="Lato" panose="020F0502020204030203" pitchFamily="34" charset="0"/>
              </a:rPr>
              <a:t>Albrecht </a:t>
            </a:r>
            <a:r>
              <a:rPr lang="en-GB" sz="3600" dirty="0" err="1">
                <a:solidFill>
                  <a:srgbClr val="008080"/>
                </a:solidFill>
                <a:latin typeface="Lato" panose="020F0502020204030203" pitchFamily="34" charset="0"/>
              </a:rPr>
              <a:t>Dürer</a:t>
            </a:r>
            <a:r>
              <a:rPr lang="en-GB" sz="3600" dirty="0">
                <a:solidFill>
                  <a:srgbClr val="008080"/>
                </a:solidFill>
                <a:latin typeface="Lato" panose="020F0502020204030203" pitchFamily="34" charset="0"/>
              </a:rPr>
              <a:t> (1471-1528) </a:t>
            </a:r>
            <a:br>
              <a:rPr lang="en-GB" sz="3600" dirty="0">
                <a:solidFill>
                  <a:srgbClr val="008080"/>
                </a:solidFill>
                <a:latin typeface="Lato" panose="020F0502020204030203" pitchFamily="34" charset="0"/>
              </a:rPr>
            </a:br>
            <a:endParaRPr lang="en-GB" sz="3600" dirty="0">
              <a:solidFill>
                <a:srgbClr val="008080"/>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Painter, printmaker and theorist</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Founder of descriptive geometry working on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 helices, conchoids and epicycloids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Investigated the Delian Problem (doubling the cube)</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Use of shape transformations in studying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morphological differences in the human head</a:t>
            </a:r>
            <a:br>
              <a:rPr lang="en-GB" dirty="0">
                <a:latin typeface="Lato" panose="020F0502020204030203" pitchFamily="34" charset="0"/>
              </a:rPr>
            </a:br>
            <a:endParaRPr lang="en-GB" dirty="0">
              <a:latin typeface="Lato" panose="020F0502020204030203" pitchFamily="34" charset="0"/>
            </a:endParaRPr>
          </a:p>
        </p:txBody>
      </p:sp>
      <p:pic>
        <p:nvPicPr>
          <p:cNvPr id="6" name="Picture 6" descr="Image result for albrecht durer geometric morphometrics">
            <a:extLst>
              <a:ext uri="{FF2B5EF4-FFF2-40B4-BE49-F238E27FC236}">
                <a16:creationId xmlns:a16="http://schemas.microsoft.com/office/drawing/2014/main" id="{874E7D36-E782-4005-9796-B0A83DA7377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22009" y="3260156"/>
            <a:ext cx="3153684" cy="3262432"/>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F224A168-AA92-46D4-924E-3AF9BD2232D3}"/>
              </a:ext>
            </a:extLst>
          </p:cNvPr>
          <p:cNvSpPr/>
          <p:nvPr/>
        </p:nvSpPr>
        <p:spPr>
          <a:xfrm>
            <a:off x="157843" y="6337922"/>
            <a:ext cx="4767943" cy="369332"/>
          </a:xfrm>
          <a:prstGeom prst="rect">
            <a:avLst/>
          </a:prstGeom>
        </p:spPr>
        <p:txBody>
          <a:bodyPr wrap="square">
            <a:spAutoFit/>
          </a:bodyPr>
          <a:lstStyle/>
          <a:p>
            <a:r>
              <a:rPr lang="pt-BR" sz="900" dirty="0">
                <a:solidFill>
                  <a:srgbClr val="008080"/>
                </a:solidFill>
                <a:latin typeface="Lato" panose="020F0502020204030203" pitchFamily="34" charset="0"/>
              </a:rPr>
              <a:t>Dürer, A. (1528). </a:t>
            </a:r>
            <a:r>
              <a:rPr lang="pt-BR" sz="900" i="1" dirty="0">
                <a:solidFill>
                  <a:srgbClr val="008080"/>
                </a:solidFill>
                <a:latin typeface="Lato" panose="020F0502020204030203" pitchFamily="34" charset="0"/>
              </a:rPr>
              <a:t>De Symetria Partium in Rectis Formis Humanorum Corporum </a:t>
            </a:r>
            <a:r>
              <a:rPr lang="en-GB" sz="900" i="1" dirty="0">
                <a:solidFill>
                  <a:srgbClr val="008080"/>
                </a:solidFill>
                <a:latin typeface="Lato" panose="020F0502020204030203" pitchFamily="34" charset="0"/>
              </a:rPr>
              <a:t>Libri</a:t>
            </a:r>
            <a:r>
              <a:rPr lang="en-GB" sz="900" dirty="0">
                <a:solidFill>
                  <a:srgbClr val="008080"/>
                </a:solidFill>
                <a:latin typeface="Lato" panose="020F0502020204030203" pitchFamily="34" charset="0"/>
              </a:rPr>
              <a:t>, </a:t>
            </a:r>
            <a:br>
              <a:rPr lang="en-GB" sz="900" dirty="0">
                <a:solidFill>
                  <a:srgbClr val="008080"/>
                </a:solidFill>
                <a:latin typeface="Lato" panose="020F0502020204030203" pitchFamily="34" charset="0"/>
              </a:rPr>
            </a:br>
            <a:r>
              <a:rPr lang="en-GB" sz="900" dirty="0">
                <a:solidFill>
                  <a:srgbClr val="008080"/>
                </a:solidFill>
                <a:latin typeface="Lato" panose="020F0502020204030203" pitchFamily="34" charset="0"/>
              </a:rPr>
              <a:t>German </a:t>
            </a:r>
            <a:r>
              <a:rPr lang="en-GB" sz="900" dirty="0" err="1">
                <a:solidFill>
                  <a:srgbClr val="008080"/>
                </a:solidFill>
                <a:latin typeface="Lato" panose="020F0502020204030203" pitchFamily="34" charset="0"/>
              </a:rPr>
              <a:t>edn</a:t>
            </a:r>
            <a:r>
              <a:rPr lang="en-GB" sz="900" dirty="0">
                <a:solidFill>
                  <a:srgbClr val="008080"/>
                </a:solidFill>
                <a:latin typeface="Lato" panose="020F0502020204030203" pitchFamily="34" charset="0"/>
              </a:rPr>
              <a:t>. </a:t>
            </a:r>
            <a:r>
              <a:rPr lang="en-GB" sz="900" dirty="0" err="1">
                <a:solidFill>
                  <a:srgbClr val="008080"/>
                </a:solidFill>
                <a:latin typeface="Lato" panose="020F0502020204030203" pitchFamily="34" charset="0"/>
              </a:rPr>
              <a:t>Patav</a:t>
            </a:r>
            <a:r>
              <a:rPr lang="en-GB" sz="900" dirty="0">
                <a:solidFill>
                  <a:srgbClr val="008080"/>
                </a:solidFill>
                <a:latin typeface="Lato" panose="020F0502020204030203" pitchFamily="34" charset="0"/>
              </a:rPr>
              <a:t>. Nuremberg: </a:t>
            </a:r>
            <a:r>
              <a:rPr lang="en-GB" sz="900" dirty="0" err="1">
                <a:solidFill>
                  <a:srgbClr val="008080"/>
                </a:solidFill>
                <a:latin typeface="Lato" panose="020F0502020204030203" pitchFamily="34" charset="0"/>
              </a:rPr>
              <a:t>Parisiis</a:t>
            </a:r>
            <a:r>
              <a:rPr lang="en-GB" sz="900" dirty="0">
                <a:solidFill>
                  <a:srgbClr val="008080"/>
                </a:solidFill>
                <a:latin typeface="Lato" panose="020F0502020204030203" pitchFamily="34" charset="0"/>
              </a:rPr>
              <a:t> </a:t>
            </a:r>
            <a:r>
              <a:rPr lang="en-GB" sz="900" dirty="0" err="1">
                <a:solidFill>
                  <a:srgbClr val="008080"/>
                </a:solidFill>
                <a:latin typeface="Lato" panose="020F0502020204030203" pitchFamily="34" charset="0"/>
              </a:rPr>
              <a:t>Curvi</a:t>
            </a:r>
            <a:r>
              <a:rPr lang="en-GB" sz="900" dirty="0">
                <a:solidFill>
                  <a:srgbClr val="008080"/>
                </a:solidFill>
                <a:latin typeface="Lato" panose="020F0502020204030203" pitchFamily="34" charset="0"/>
              </a:rPr>
              <a:t> ac recti </a:t>
            </a:r>
            <a:r>
              <a:rPr lang="en-GB" sz="900" dirty="0" err="1">
                <a:solidFill>
                  <a:srgbClr val="008080"/>
                </a:solidFill>
                <a:latin typeface="Lato" panose="020F0502020204030203" pitchFamily="34" charset="0"/>
              </a:rPr>
              <a:t>proportio</a:t>
            </a:r>
            <a:r>
              <a:rPr lang="en-GB" sz="900" dirty="0">
                <a:solidFill>
                  <a:srgbClr val="008080"/>
                </a:solidFill>
                <a:latin typeface="Lato" panose="020F0502020204030203" pitchFamily="34" charset="0"/>
              </a:rPr>
              <a:t>.</a:t>
            </a:r>
            <a:endParaRPr lang="en-GB" sz="2000" dirty="0">
              <a:solidFill>
                <a:srgbClr val="008080"/>
              </a:solidFill>
              <a:latin typeface="Lato" panose="020F0502020204030203" pitchFamily="34" charset="0"/>
            </a:endParaRPr>
          </a:p>
        </p:txBody>
      </p:sp>
    </p:spTree>
    <p:extLst>
      <p:ext uri="{BB962C8B-B14F-4D97-AF65-F5344CB8AC3E}">
        <p14:creationId xmlns:p14="http://schemas.microsoft.com/office/powerpoint/2010/main" val="15037892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F48F394-C87A-4980-9FA8-87D52DBCB3C7}"/>
              </a:ext>
            </a:extLst>
          </p:cNvPr>
          <p:cNvSpPr/>
          <p:nvPr/>
        </p:nvSpPr>
        <p:spPr>
          <a:xfrm>
            <a:off x="409303" y="1829153"/>
            <a:ext cx="7101840" cy="4247317"/>
          </a:xfrm>
          <a:prstGeom prst="rect">
            <a:avLst/>
          </a:prstGeom>
        </p:spPr>
        <p:txBody>
          <a:bodyPr wrap="square">
            <a:spAutoFit/>
          </a:bodyPr>
          <a:lstStyle/>
          <a:p>
            <a:r>
              <a:rPr lang="en-GB" sz="2800" dirty="0">
                <a:solidFill>
                  <a:srgbClr val="008080"/>
                </a:solidFill>
                <a:latin typeface="Lato" panose="020F0502020204030203" pitchFamily="34" charset="0"/>
              </a:rPr>
              <a:t>Sir D’Arcy Wentworth Thompson </a:t>
            </a:r>
            <a:r>
              <a:rPr lang="en-GB" sz="1400" dirty="0">
                <a:solidFill>
                  <a:srgbClr val="008080"/>
                </a:solidFill>
                <a:latin typeface="Lato" panose="020F0502020204030203" pitchFamily="34" charset="0"/>
              </a:rPr>
              <a:t>(1860-1948)</a:t>
            </a:r>
            <a:r>
              <a:rPr lang="en-GB" dirty="0">
                <a:solidFill>
                  <a:srgbClr val="008080"/>
                </a:solidFill>
                <a:latin typeface="Lato" panose="020F0502020204030203" pitchFamily="34" charset="0"/>
              </a:rPr>
              <a:t> </a:t>
            </a:r>
            <a:br>
              <a:rPr lang="en-GB" dirty="0">
                <a:latin typeface="Lato" panose="020F0502020204030203" pitchFamily="34" charset="0"/>
              </a:rPr>
            </a:br>
            <a:endParaRPr lang="en-GB" dirty="0">
              <a:latin typeface="Lato" panose="020F0502020204030203" pitchFamily="34" charset="0"/>
            </a:endParaRPr>
          </a:p>
          <a:p>
            <a:pPr marL="5715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Biologist, mathematician and classics scholar</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715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Famous for his quotes on the mathematical beauty of nature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(inspiring Huxley, Turing, Lévi-Strauss and van der </a:t>
            </a:r>
            <a:r>
              <a:rPr lang="en-GB" sz="1600" dirty="0" err="1">
                <a:solidFill>
                  <a:schemeClr val="bg2">
                    <a:lumMod val="50000"/>
                  </a:schemeClr>
                </a:solidFill>
                <a:latin typeface="Lato" panose="020F0502020204030203" pitchFamily="34" charset="0"/>
              </a:rPr>
              <a:t>Rohe</a:t>
            </a:r>
            <a:r>
              <a:rPr lang="en-GB" sz="1600" dirty="0">
                <a:solidFill>
                  <a:schemeClr val="bg2">
                    <a:lumMod val="50000"/>
                  </a:schemeClr>
                </a:solidFill>
                <a:latin typeface="Lato" panose="020F0502020204030203" pitchFamily="34" charset="0"/>
              </a:rPr>
              <a:t>)</a:t>
            </a:r>
            <a:br>
              <a:rPr lang="en-GB" dirty="0">
                <a:latin typeface="Lato" panose="020F0502020204030203" pitchFamily="34" charset="0"/>
              </a:rPr>
            </a:br>
            <a:br>
              <a:rPr lang="en-GB" sz="1600" dirty="0">
                <a:latin typeface="Lato" panose="020F0502020204030203" pitchFamily="34" charset="0"/>
              </a:rPr>
            </a:br>
            <a:endParaRPr lang="en-GB" sz="1600" dirty="0">
              <a:solidFill>
                <a:schemeClr val="accent6"/>
              </a:solidFill>
              <a:latin typeface="Lato" panose="020F0502020204030203" pitchFamily="34" charset="0"/>
            </a:endParaRPr>
          </a:p>
          <a:p>
            <a:r>
              <a:rPr lang="en-GB" sz="2800" dirty="0">
                <a:solidFill>
                  <a:srgbClr val="008080"/>
                </a:solidFill>
                <a:latin typeface="Lato" panose="020F0502020204030203" pitchFamily="34" charset="0"/>
              </a:rPr>
              <a:t>On Growth and Form </a:t>
            </a:r>
            <a:r>
              <a:rPr lang="en-GB" sz="1600" dirty="0">
                <a:solidFill>
                  <a:srgbClr val="008080"/>
                </a:solidFill>
                <a:latin typeface="Lato" panose="020F0502020204030203" pitchFamily="34" charset="0"/>
              </a:rPr>
              <a:t>(1917)</a:t>
            </a:r>
            <a:br>
              <a:rPr lang="en-GB" sz="1600" b="1" dirty="0">
                <a:latin typeface="Lato" panose="020F0502020204030203" pitchFamily="34" charset="0"/>
              </a:rPr>
            </a:br>
            <a:endParaRPr lang="en-GB" sz="1600" b="1" dirty="0">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Fundamental book documenting the process of</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 body structures formed in plants and animals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546300" indent="-571500">
              <a:buFont typeface="Wingdings" panose="05000000000000000000" pitchFamily="2" charset="2"/>
              <a:buChar char="§"/>
            </a:pPr>
            <a:r>
              <a:rPr lang="en-GB" sz="1600" dirty="0">
                <a:solidFill>
                  <a:schemeClr val="bg2">
                    <a:lumMod val="50000"/>
                  </a:schemeClr>
                </a:solidFill>
                <a:latin typeface="Lato" panose="020F0502020204030203" pitchFamily="34" charset="0"/>
              </a:rPr>
              <a:t>Emphasis on mathematical structures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 accounting for biological diversity</a:t>
            </a:r>
          </a:p>
        </p:txBody>
      </p:sp>
      <p:pic>
        <p:nvPicPr>
          <p:cNvPr id="5" name="Picture 4" descr="A person wearing a hat&#10;&#10;Description automatically generated">
            <a:extLst>
              <a:ext uri="{FF2B5EF4-FFF2-40B4-BE49-F238E27FC236}">
                <a16:creationId xmlns:a16="http://schemas.microsoft.com/office/drawing/2014/main" id="{47A024D4-4D50-45D8-B576-88D5E000F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0758" y="178496"/>
            <a:ext cx="4369526" cy="6519332"/>
          </a:xfrm>
          <a:prstGeom prst="rect">
            <a:avLst/>
          </a:prstGeom>
        </p:spPr>
      </p:pic>
    </p:spTree>
    <p:extLst>
      <p:ext uri="{BB962C8B-B14F-4D97-AF65-F5344CB8AC3E}">
        <p14:creationId xmlns:p14="http://schemas.microsoft.com/office/powerpoint/2010/main" val="35783172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Image result for d'arcy thompson fish">
            <a:extLst>
              <a:ext uri="{FF2B5EF4-FFF2-40B4-BE49-F238E27FC236}">
                <a16:creationId xmlns:a16="http://schemas.microsoft.com/office/drawing/2014/main" id="{D6121909-8696-4DC1-ACAA-69E14514FD52}"/>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5287"/>
          <a:stretch/>
        </p:blipFill>
        <p:spPr bwMode="auto">
          <a:xfrm>
            <a:off x="6759601" y="133597"/>
            <a:ext cx="3436897" cy="475688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On Growth and Form 1st Edition 1917 title page.jpg">
            <a:extLst>
              <a:ext uri="{FF2B5EF4-FFF2-40B4-BE49-F238E27FC236}">
                <a16:creationId xmlns:a16="http://schemas.microsoft.com/office/drawing/2014/main" id="{763ECA74-7793-4B14-858E-39C4878A08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931" y="50469"/>
            <a:ext cx="4088436" cy="672440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ADFBE1E-E713-4679-B56D-6B2A16148706}"/>
              </a:ext>
            </a:extLst>
          </p:cNvPr>
          <p:cNvSpPr/>
          <p:nvPr/>
        </p:nvSpPr>
        <p:spPr>
          <a:xfrm>
            <a:off x="4572000" y="5126463"/>
            <a:ext cx="7403375" cy="523220"/>
          </a:xfrm>
          <a:prstGeom prst="rect">
            <a:avLst/>
          </a:prstGeom>
        </p:spPr>
        <p:txBody>
          <a:bodyPr wrap="square">
            <a:spAutoFit/>
          </a:bodyPr>
          <a:lstStyle/>
          <a:p>
            <a:pPr algn="ctr"/>
            <a:r>
              <a:rPr lang="en-GB" sz="1400" dirty="0">
                <a:solidFill>
                  <a:schemeClr val="bg2">
                    <a:lumMod val="50000"/>
                  </a:schemeClr>
                </a:solidFill>
                <a:latin typeface="Lato" panose="020F0502020204030203" pitchFamily="34" charset="0"/>
              </a:rPr>
              <a:t>“The harmony of the world is made manifest in Form and Number, and the heart and soul and all the poetry of Natural Philosophy are embodied in the concept of mathematical beauty.” </a:t>
            </a:r>
          </a:p>
        </p:txBody>
      </p:sp>
      <p:sp>
        <p:nvSpPr>
          <p:cNvPr id="7" name="Rectangle 6">
            <a:extLst>
              <a:ext uri="{FF2B5EF4-FFF2-40B4-BE49-F238E27FC236}">
                <a16:creationId xmlns:a16="http://schemas.microsoft.com/office/drawing/2014/main" id="{DB3FBE3E-B49D-4EC6-8BEC-08889D458B82}"/>
              </a:ext>
            </a:extLst>
          </p:cNvPr>
          <p:cNvSpPr/>
          <p:nvPr/>
        </p:nvSpPr>
        <p:spPr>
          <a:xfrm>
            <a:off x="7955280" y="6544040"/>
            <a:ext cx="4236720" cy="230832"/>
          </a:xfrm>
          <a:prstGeom prst="rect">
            <a:avLst/>
          </a:prstGeom>
        </p:spPr>
        <p:txBody>
          <a:bodyPr wrap="square">
            <a:spAutoFit/>
          </a:bodyPr>
          <a:lstStyle/>
          <a:p>
            <a:pPr algn="ctr"/>
            <a:r>
              <a:rPr lang="en-GB" sz="900" dirty="0">
                <a:solidFill>
                  <a:srgbClr val="008080"/>
                </a:solidFill>
                <a:latin typeface="Lato" panose="020F0502020204030203" pitchFamily="34" charset="0"/>
              </a:rPr>
              <a:t>Thompson, D.W. (1917). </a:t>
            </a:r>
            <a:r>
              <a:rPr lang="en-GB" sz="900" i="1" dirty="0">
                <a:solidFill>
                  <a:srgbClr val="008080"/>
                </a:solidFill>
                <a:latin typeface="Lato" panose="020F0502020204030203" pitchFamily="34" charset="0"/>
              </a:rPr>
              <a:t>On Growth and Form</a:t>
            </a:r>
            <a:r>
              <a:rPr lang="en-GB" sz="900" dirty="0">
                <a:solidFill>
                  <a:srgbClr val="008080"/>
                </a:solidFill>
                <a:latin typeface="Lato" panose="020F0502020204030203" pitchFamily="34" charset="0"/>
              </a:rPr>
              <a:t>. Cambridge University Press.</a:t>
            </a:r>
          </a:p>
        </p:txBody>
      </p:sp>
    </p:spTree>
    <p:extLst>
      <p:ext uri="{BB962C8B-B14F-4D97-AF65-F5344CB8AC3E}">
        <p14:creationId xmlns:p14="http://schemas.microsoft.com/office/powerpoint/2010/main" val="35156149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AA1CED-3C61-4567-863A-C1CAA9FDA6B6}"/>
              </a:ext>
            </a:extLst>
          </p:cNvPr>
          <p:cNvSpPr/>
          <p:nvPr/>
        </p:nvSpPr>
        <p:spPr>
          <a:xfrm>
            <a:off x="409303" y="1319701"/>
            <a:ext cx="7101840" cy="5082289"/>
          </a:xfrm>
          <a:prstGeom prst="rect">
            <a:avLst/>
          </a:prstGeom>
        </p:spPr>
        <p:txBody>
          <a:bodyPr wrap="square">
            <a:spAutoFit/>
          </a:bodyPr>
          <a:lstStyle/>
          <a:p>
            <a:r>
              <a:rPr lang="en-GB" sz="3600" dirty="0">
                <a:solidFill>
                  <a:srgbClr val="008080"/>
                </a:solidFill>
                <a:latin typeface="Lato" panose="020F0502020204030203" pitchFamily="34" charset="0"/>
              </a:rPr>
              <a:t>Towards a statistical framework</a:t>
            </a:r>
            <a:br>
              <a:rPr lang="en-GB" sz="3600" dirty="0">
                <a:solidFill>
                  <a:srgbClr val="008080"/>
                </a:solidFill>
                <a:latin typeface="Lato" panose="020F0502020204030203" pitchFamily="34" charset="0"/>
              </a:rPr>
            </a:br>
            <a:endParaRPr lang="en-GB" sz="3600" dirty="0">
              <a:solidFill>
                <a:srgbClr val="008080"/>
              </a:solidFill>
              <a:latin typeface="Lato" panose="020F0502020204030203" pitchFamily="34" charset="0"/>
            </a:endParaRPr>
          </a:p>
          <a:p>
            <a:r>
              <a:rPr lang="en-GB" sz="1600" dirty="0">
                <a:solidFill>
                  <a:schemeClr val="bg2">
                    <a:lumMod val="50000"/>
                  </a:schemeClr>
                </a:solidFill>
                <a:latin typeface="Lato" panose="020F0502020204030203" pitchFamily="34" charset="0"/>
              </a:rPr>
              <a:t>From the 1960s onwards...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Fred Bookstein (founder of modern-day GMM)</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Dennis Slice</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Miriam Zelditch</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Norman MacLeod</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Ian Dryden and </a:t>
            </a:r>
            <a:r>
              <a:rPr lang="en-GB" sz="1600" kern="0" dirty="0" err="1">
                <a:solidFill>
                  <a:schemeClr val="bg2">
                    <a:lumMod val="50000"/>
                  </a:schemeClr>
                </a:solidFill>
                <a:latin typeface="Lato" panose="020F0502020204030203" pitchFamily="34" charset="0"/>
              </a:rPr>
              <a:t>Kanti</a:t>
            </a:r>
            <a:r>
              <a:rPr lang="en-GB" sz="1600" kern="0" dirty="0">
                <a:solidFill>
                  <a:schemeClr val="bg2">
                    <a:lumMod val="50000"/>
                  </a:schemeClr>
                </a:solidFill>
                <a:latin typeface="Lato" panose="020F0502020204030203" pitchFamily="34" charset="0"/>
              </a:rPr>
              <a:t> </a:t>
            </a:r>
            <a:r>
              <a:rPr lang="en-GB" sz="1600" kern="0" dirty="0" err="1">
                <a:solidFill>
                  <a:schemeClr val="bg2">
                    <a:lumMod val="50000"/>
                  </a:schemeClr>
                </a:solidFill>
                <a:latin typeface="Lato" panose="020F0502020204030203" pitchFamily="34" charset="0"/>
              </a:rPr>
              <a:t>Mardia</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marL="1003500" lvl="1" indent="-5715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James Rohlf</a:t>
            </a:r>
          </a:p>
          <a:p>
            <a:pPr marL="571500" indent="-571500">
              <a:buFont typeface="Wingdings" panose="05000000000000000000" pitchFamily="2" charset="2"/>
              <a:buChar char="§"/>
            </a:pPr>
            <a:endParaRPr lang="en-GB" sz="1600" dirty="0">
              <a:latin typeface="Lato" panose="020F0502020204030203" pitchFamily="34" charset="0"/>
            </a:endParaRPr>
          </a:p>
        </p:txBody>
      </p:sp>
      <p:pic>
        <p:nvPicPr>
          <p:cNvPr id="5" name="Picture 4" descr="A close up of a sign&#10;&#10;Description automatically generated">
            <a:extLst>
              <a:ext uri="{FF2B5EF4-FFF2-40B4-BE49-F238E27FC236}">
                <a16:creationId xmlns:a16="http://schemas.microsoft.com/office/drawing/2014/main" id="{60B2D02A-9E69-4F9F-A35E-340DA2B388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25207" y="906990"/>
            <a:ext cx="3857490" cy="5495000"/>
          </a:xfrm>
          <a:prstGeom prst="rect">
            <a:avLst/>
          </a:prstGeom>
        </p:spPr>
      </p:pic>
    </p:spTree>
    <p:extLst>
      <p:ext uri="{BB962C8B-B14F-4D97-AF65-F5344CB8AC3E}">
        <p14:creationId xmlns:p14="http://schemas.microsoft.com/office/powerpoint/2010/main" val="2123889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4D0E0AD-7EE4-468E-BEDB-2378E52ABF02}"/>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C40B50D4-3347-4CA6-A412-4D811542BDE3}"/>
              </a:ext>
            </a:extLst>
          </p:cNvPr>
          <p:cNvSpPr txBox="1"/>
          <p:nvPr/>
        </p:nvSpPr>
        <p:spPr>
          <a:xfrm>
            <a:off x="522515" y="6153333"/>
            <a:ext cx="7334793" cy="461665"/>
          </a:xfrm>
          <a:prstGeom prst="rect">
            <a:avLst/>
          </a:prstGeom>
          <a:noFill/>
        </p:spPr>
        <p:txBody>
          <a:bodyPr wrap="square" rtlCol="0">
            <a:spAutoFit/>
          </a:bodyPr>
          <a:lstStyle/>
          <a:p>
            <a:r>
              <a:rPr lang="en-GB" sz="2400" dirty="0">
                <a:solidFill>
                  <a:schemeClr val="bg1"/>
                </a:solidFill>
                <a:latin typeface="Lato" panose="020F0502020204030203" pitchFamily="34" charset="0"/>
              </a:rPr>
              <a:t>How do we ‘do’ GMM?</a:t>
            </a:r>
          </a:p>
        </p:txBody>
      </p:sp>
      <p:pic>
        <p:nvPicPr>
          <p:cNvPr id="6" name="Graphic 5">
            <a:extLst>
              <a:ext uri="{FF2B5EF4-FFF2-40B4-BE49-F238E27FC236}">
                <a16:creationId xmlns:a16="http://schemas.microsoft.com/office/drawing/2014/main" id="{12134479-A330-4661-8658-619D0BEC18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936377" y="600278"/>
            <a:ext cx="4511040" cy="6014720"/>
          </a:xfrm>
          <a:prstGeom prst="rect">
            <a:avLst/>
          </a:prstGeom>
        </p:spPr>
      </p:pic>
    </p:spTree>
    <p:extLst>
      <p:ext uri="{BB962C8B-B14F-4D97-AF65-F5344CB8AC3E}">
        <p14:creationId xmlns:p14="http://schemas.microsoft.com/office/powerpoint/2010/main" val="3336757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298BE6-7C13-4C66-A446-C889FBF8332B}"/>
              </a:ext>
            </a:extLst>
          </p:cNvPr>
          <p:cNvSpPr txBox="1"/>
          <p:nvPr/>
        </p:nvSpPr>
        <p:spPr>
          <a:xfrm>
            <a:off x="585647" y="614681"/>
            <a:ext cx="9577256" cy="646331"/>
          </a:xfrm>
          <a:prstGeom prst="rect">
            <a:avLst/>
          </a:prstGeom>
          <a:noFill/>
        </p:spPr>
        <p:txBody>
          <a:bodyPr wrap="square" rtlCol="0">
            <a:spAutoFit/>
          </a:bodyPr>
          <a:lstStyle/>
          <a:p>
            <a:r>
              <a:rPr lang="en-GB" sz="3600" dirty="0">
                <a:solidFill>
                  <a:schemeClr val="bg2">
                    <a:lumMod val="50000"/>
                  </a:schemeClr>
                </a:solidFill>
                <a:latin typeface="Lato" panose="020F0502020204030203" pitchFamily="34" charset="0"/>
              </a:rPr>
              <a:t>Stage 1: Dataset creation</a:t>
            </a:r>
          </a:p>
        </p:txBody>
      </p:sp>
      <p:sp>
        <p:nvSpPr>
          <p:cNvPr id="5" name="Content Placeholder 2">
            <a:extLst>
              <a:ext uri="{FF2B5EF4-FFF2-40B4-BE49-F238E27FC236}">
                <a16:creationId xmlns:a16="http://schemas.microsoft.com/office/drawing/2014/main" id="{5373EEE1-26D5-4F48-8138-0665071E9F9D}"/>
              </a:ext>
            </a:extLst>
          </p:cNvPr>
          <p:cNvSpPr>
            <a:spLocks noGrp="1"/>
          </p:cNvSpPr>
          <p:nvPr>
            <p:ph idx="1"/>
          </p:nvPr>
        </p:nvSpPr>
        <p:spPr>
          <a:xfrm>
            <a:off x="838200" y="1825625"/>
            <a:ext cx="10515600" cy="4351338"/>
          </a:xfrm>
        </p:spPr>
        <p:txBody>
          <a:bodyPr>
            <a:normAutofit/>
          </a:bodyPr>
          <a:lstStyle/>
          <a:p>
            <a:pPr marL="0" indent="0">
              <a:buSzPct val="100000"/>
              <a:buNone/>
            </a:pPr>
            <a:r>
              <a:rPr lang="en-GB" sz="1800" dirty="0">
                <a:solidFill>
                  <a:schemeClr val="bg2">
                    <a:lumMod val="50000"/>
                  </a:schemeClr>
                </a:solidFill>
                <a:latin typeface="Lato" panose="020F0502020204030203" pitchFamily="34" charset="0"/>
              </a:rPr>
              <a:t>Methods include…</a:t>
            </a:r>
            <a:br>
              <a:rPr lang="en-GB" sz="1800" dirty="0">
                <a:latin typeface="Lato" panose="020F0502020204030203" pitchFamily="34" charset="0"/>
              </a:rPr>
            </a:br>
            <a:endParaRPr lang="en-GB" sz="1800" dirty="0">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a:solidFill>
                  <a:srgbClr val="008080"/>
                </a:solidFill>
                <a:latin typeface="Lato" panose="020F0502020204030203" pitchFamily="34" charset="0"/>
              </a:rPr>
              <a:t>CT scanning</a:t>
            </a:r>
            <a:br>
              <a:rPr lang="en-GB" sz="1600" kern="0" dirty="0">
                <a:solidFill>
                  <a:srgbClr val="008080"/>
                </a:solidFill>
                <a:latin typeface="Lato" panose="020F0502020204030203" pitchFamily="34" charset="0"/>
              </a:rPr>
            </a:br>
            <a:endParaRPr lang="en-GB" sz="1600" kern="0" dirty="0">
              <a:solidFill>
                <a:srgbClr val="008080"/>
              </a:solidFill>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a:solidFill>
                  <a:srgbClr val="008080"/>
                </a:solidFill>
                <a:latin typeface="Lato" panose="020F0502020204030203" pitchFamily="34" charset="0"/>
              </a:rPr>
              <a:t>Photogrammetry</a:t>
            </a:r>
            <a:r>
              <a:rPr lang="en-GB" sz="1600" kern="0" dirty="0">
                <a:solidFill>
                  <a:schemeClr val="accent6"/>
                </a:solidFill>
                <a:latin typeface="Lato" panose="020F0502020204030203" pitchFamily="34" charset="0"/>
              </a:rPr>
              <a:t> </a:t>
            </a:r>
            <a:r>
              <a:rPr lang="en-GB" sz="1600" kern="0" dirty="0">
                <a:solidFill>
                  <a:schemeClr val="bg2">
                    <a:lumMod val="50000"/>
                  </a:schemeClr>
                </a:solidFill>
                <a:latin typeface="Lato" panose="020F0502020204030203" pitchFamily="34" charset="0"/>
              </a:rPr>
              <a:t>and </a:t>
            </a:r>
            <a:r>
              <a:rPr lang="en-GB" sz="1600" b="1" kern="0" dirty="0">
                <a:solidFill>
                  <a:srgbClr val="008080"/>
                </a:solidFill>
                <a:latin typeface="Lato" panose="020F0502020204030203" pitchFamily="34" charset="0"/>
              </a:rPr>
              <a:t>structure from motion </a:t>
            </a:r>
            <a:r>
              <a:rPr lang="en-GB" sz="1600" kern="0" dirty="0">
                <a:solidFill>
                  <a:schemeClr val="accent6"/>
                </a:solidFill>
                <a:latin typeface="Lato" panose="020F0502020204030203" pitchFamily="34" charset="0"/>
              </a:rPr>
              <a:t>(</a:t>
            </a:r>
            <a:r>
              <a:rPr lang="en-GB" sz="1600" b="1" kern="0" dirty="0" err="1">
                <a:solidFill>
                  <a:srgbClr val="008080"/>
                </a:solidFill>
                <a:latin typeface="Lato" panose="020F0502020204030203" pitchFamily="34" charset="0"/>
              </a:rPr>
              <a:t>SfM</a:t>
            </a:r>
            <a:r>
              <a:rPr lang="en-GB" sz="1600" kern="0" dirty="0">
                <a:solidFill>
                  <a:schemeClr val="accent6"/>
                </a:solidFill>
                <a:latin typeface="Lato" panose="020F0502020204030203" pitchFamily="34" charset="0"/>
              </a:rPr>
              <a:t>)</a:t>
            </a:r>
            <a:br>
              <a:rPr lang="en-GB" sz="1600" kern="0" dirty="0">
                <a:solidFill>
                  <a:schemeClr val="accent6"/>
                </a:solidFill>
                <a:latin typeface="Lato" panose="020F0502020204030203" pitchFamily="34" charset="0"/>
              </a:rPr>
            </a:br>
            <a:endParaRPr lang="en-GB" sz="1600" kern="0" dirty="0">
              <a:solidFill>
                <a:schemeClr val="accent6"/>
              </a:solidFill>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err="1">
                <a:solidFill>
                  <a:srgbClr val="008080"/>
                </a:solidFill>
                <a:latin typeface="Lato" panose="020F0502020204030203" pitchFamily="34" charset="0"/>
              </a:rPr>
              <a:t>Microphotogrammetry</a:t>
            </a:r>
            <a:br>
              <a:rPr lang="en-GB" sz="1600" kern="0" dirty="0">
                <a:solidFill>
                  <a:schemeClr val="accent6"/>
                </a:solidFill>
                <a:latin typeface="Lato" panose="020F0502020204030203" pitchFamily="34" charset="0"/>
              </a:rPr>
            </a:br>
            <a:endParaRPr lang="en-GB" sz="1600" kern="0" dirty="0">
              <a:solidFill>
                <a:schemeClr val="accent6"/>
              </a:solidFill>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err="1">
                <a:solidFill>
                  <a:srgbClr val="008080"/>
                </a:solidFill>
                <a:latin typeface="Lato" panose="020F0502020204030203" pitchFamily="34" charset="0"/>
              </a:rPr>
              <a:t>Microscribe</a:t>
            </a:r>
            <a:br>
              <a:rPr lang="en-GB" sz="1600" kern="0" dirty="0">
                <a:solidFill>
                  <a:schemeClr val="accent6"/>
                </a:solidFill>
                <a:latin typeface="Lato" panose="020F0502020204030203" pitchFamily="34" charset="0"/>
              </a:rPr>
            </a:br>
            <a:endParaRPr lang="en-GB" sz="1600" kern="0" dirty="0">
              <a:solidFill>
                <a:schemeClr val="accent6"/>
              </a:solidFill>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b="1" kern="0" dirty="0">
                <a:solidFill>
                  <a:srgbClr val="008080"/>
                </a:solidFill>
                <a:latin typeface="Lato" panose="020F0502020204030203" pitchFamily="34" charset="0"/>
              </a:rPr>
              <a:t>3D scanners</a:t>
            </a:r>
            <a:r>
              <a:rPr lang="en-GB" sz="1600" b="1" kern="0" dirty="0">
                <a:solidFill>
                  <a:schemeClr val="accent6"/>
                </a:solidFill>
                <a:latin typeface="Lato" panose="020F0502020204030203" pitchFamily="34" charset="0"/>
              </a:rPr>
              <a:t> </a:t>
            </a:r>
            <a:r>
              <a:rPr lang="en-GB" sz="1600" kern="0" dirty="0">
                <a:solidFill>
                  <a:schemeClr val="bg2">
                    <a:lumMod val="50000"/>
                  </a:schemeClr>
                </a:solidFill>
                <a:latin typeface="Lato" panose="020F0502020204030203" pitchFamily="34" charset="0"/>
              </a:rPr>
              <a:t>(e.g. </a:t>
            </a:r>
            <a:r>
              <a:rPr lang="en-GB" sz="1600" kern="0" dirty="0" err="1">
                <a:solidFill>
                  <a:schemeClr val="bg2">
                    <a:lumMod val="50000"/>
                  </a:schemeClr>
                </a:solidFill>
                <a:latin typeface="Lato" panose="020F0502020204030203" pitchFamily="34" charset="0"/>
              </a:rPr>
              <a:t>NextEngine</a:t>
            </a:r>
            <a:r>
              <a:rPr lang="en-GB" sz="1600" kern="0" dirty="0">
                <a:solidFill>
                  <a:schemeClr val="bg2">
                    <a:lumMod val="50000"/>
                  </a:schemeClr>
                </a:solidFill>
                <a:latin typeface="Lato" panose="020F0502020204030203" pitchFamily="34" charset="0"/>
              </a:rPr>
              <a:t>)</a:t>
            </a:r>
            <a:br>
              <a:rPr lang="en-GB" sz="1600" kern="0" dirty="0">
                <a:latin typeface="Lato" panose="020F0502020204030203" pitchFamily="34" charset="0"/>
              </a:rPr>
            </a:br>
            <a:endParaRPr lang="en-GB" sz="1600" kern="0" dirty="0">
              <a:latin typeface="Lato" panose="020F0502020204030203" pitchFamily="34" charset="0"/>
            </a:endParaRPr>
          </a:p>
          <a:p>
            <a:pPr marL="717750" lvl="1" indent="-28575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sz="1600" kern="0" dirty="0">
                <a:solidFill>
                  <a:schemeClr val="bg2">
                    <a:lumMod val="50000"/>
                  </a:schemeClr>
                </a:solidFill>
                <a:latin typeface="Lato" panose="020F0502020204030203" pitchFamily="34" charset="0"/>
              </a:rPr>
              <a:t>Data obtained from </a:t>
            </a:r>
            <a:r>
              <a:rPr lang="en-GB" sz="1600" b="1" kern="0" dirty="0">
                <a:solidFill>
                  <a:srgbClr val="008080"/>
                </a:solidFill>
                <a:latin typeface="Lato" panose="020F0502020204030203" pitchFamily="34" charset="0"/>
              </a:rPr>
              <a:t>drawings</a:t>
            </a:r>
            <a:r>
              <a:rPr lang="en-GB" sz="1600" kern="0" dirty="0">
                <a:solidFill>
                  <a:schemeClr val="accent6"/>
                </a:solidFill>
                <a:latin typeface="Lato" panose="020F0502020204030203" pitchFamily="34" charset="0"/>
              </a:rPr>
              <a:t> </a:t>
            </a:r>
            <a:r>
              <a:rPr lang="en-GB" sz="1600" kern="0" dirty="0">
                <a:solidFill>
                  <a:schemeClr val="bg2">
                    <a:lumMod val="50000"/>
                  </a:schemeClr>
                </a:solidFill>
                <a:latin typeface="Lato" panose="020F0502020204030203" pitchFamily="34" charset="0"/>
              </a:rPr>
              <a:t>and</a:t>
            </a:r>
            <a:r>
              <a:rPr lang="en-GB" sz="1600" kern="0" dirty="0">
                <a:solidFill>
                  <a:schemeClr val="accent6"/>
                </a:solidFill>
                <a:latin typeface="Lato" panose="020F0502020204030203" pitchFamily="34" charset="0"/>
              </a:rPr>
              <a:t> </a:t>
            </a:r>
            <a:r>
              <a:rPr lang="en-GB" sz="1600" b="1" kern="0" dirty="0">
                <a:solidFill>
                  <a:srgbClr val="008080"/>
                </a:solidFill>
                <a:latin typeface="Lato" panose="020F0502020204030203" pitchFamily="34" charset="0"/>
              </a:rPr>
              <a:t>photographs</a:t>
            </a:r>
            <a:r>
              <a:rPr lang="en-GB" sz="1600" kern="0" dirty="0">
                <a:solidFill>
                  <a:schemeClr val="accent6"/>
                </a:solidFill>
                <a:latin typeface="Lato" panose="020F0502020204030203" pitchFamily="34" charset="0"/>
              </a:rPr>
              <a:t> </a:t>
            </a:r>
            <a:br>
              <a:rPr lang="en-GB" sz="1600" kern="0" dirty="0">
                <a:solidFill>
                  <a:schemeClr val="accent6"/>
                </a:solidFill>
                <a:latin typeface="Lato" panose="020F0502020204030203" pitchFamily="34" charset="0"/>
              </a:rPr>
            </a:br>
            <a:endParaRPr lang="en-GB" sz="1600" kern="0" dirty="0">
              <a:solidFill>
                <a:schemeClr val="accent6"/>
              </a:solidFill>
              <a:latin typeface="Lato" panose="020F0502020204030203" pitchFamily="34" charset="0"/>
            </a:endParaRPr>
          </a:p>
          <a:p>
            <a:pPr marL="0" indent="-25200" fontAlgn="base">
              <a:lnSpc>
                <a:spcPct val="99000"/>
              </a:lnSpc>
              <a:spcBef>
                <a:spcPts val="600"/>
              </a:spcBef>
              <a:spcAft>
                <a:spcPct val="0"/>
              </a:spcAft>
              <a:buClr>
                <a:srgbClr val="000000"/>
              </a:buClr>
              <a:buSzPct val="100000"/>
              <a:buNone/>
            </a:pPr>
            <a:r>
              <a:rPr lang="en-GB" sz="1600" kern="0" dirty="0">
                <a:solidFill>
                  <a:schemeClr val="bg2">
                    <a:lumMod val="50000"/>
                  </a:schemeClr>
                </a:solidFill>
                <a:latin typeface="Lato" panose="020F0502020204030203" pitchFamily="34" charset="0"/>
              </a:rPr>
              <a:t>Note: Considered the error associated with each technique</a:t>
            </a:r>
            <a:r>
              <a:rPr lang="en-GB" sz="1800" kern="0" dirty="0">
                <a:solidFill>
                  <a:schemeClr val="bg2">
                    <a:lumMod val="50000"/>
                  </a:schemeClr>
                </a:solidFill>
                <a:latin typeface="Lato" panose="020F0502020204030203" pitchFamily="34" charset="0"/>
              </a:rPr>
              <a:t>!</a:t>
            </a:r>
          </a:p>
          <a:p>
            <a:pPr>
              <a:buSzPct val="100000"/>
              <a:buFont typeface="Wingdings" panose="05000000000000000000" pitchFamily="2" charset="2"/>
              <a:buChar char="§"/>
            </a:pPr>
            <a:endParaRPr lang="en-GB" sz="2000" dirty="0">
              <a:solidFill>
                <a:schemeClr val="accent6"/>
              </a:solidFill>
              <a:latin typeface="Lato" panose="020F0502020204030203" pitchFamily="34" charset="0"/>
            </a:endParaRPr>
          </a:p>
          <a:p>
            <a:pPr marL="0" indent="0">
              <a:buSzPct val="100000"/>
              <a:buNone/>
            </a:pPr>
            <a:endParaRPr lang="en-GB" sz="2000" dirty="0">
              <a:solidFill>
                <a:schemeClr val="accent6"/>
              </a:solidFill>
              <a:latin typeface="Lato" panose="020F0502020204030203" pitchFamily="34" charset="0"/>
            </a:endParaRPr>
          </a:p>
          <a:p>
            <a:pPr>
              <a:buSzPct val="100000"/>
              <a:buFont typeface="Wingdings" panose="05000000000000000000" pitchFamily="2" charset="2"/>
              <a:buChar char="§"/>
            </a:pPr>
            <a:endParaRPr lang="en-GB" sz="2000" dirty="0">
              <a:solidFill>
                <a:schemeClr val="accent6"/>
              </a:solidFill>
              <a:latin typeface="Lato" panose="020F0502020204030203" pitchFamily="34" charset="0"/>
            </a:endParaRPr>
          </a:p>
        </p:txBody>
      </p:sp>
      <p:pic>
        <p:nvPicPr>
          <p:cNvPr id="6" name="Picture 5">
            <a:extLst>
              <a:ext uri="{FF2B5EF4-FFF2-40B4-BE49-F238E27FC236}">
                <a16:creationId xmlns:a16="http://schemas.microsoft.com/office/drawing/2014/main" id="{3623C9F4-3479-46AC-9B40-29119A2C1EBE}"/>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37326" r="61647"/>
                    </a14:imgEffect>
                  </a14:imgLayer>
                </a14:imgProps>
              </a:ext>
            </a:extLst>
          </a:blip>
          <a:srcRect l="34286" t="-24" r="35313"/>
          <a:stretch/>
        </p:blipFill>
        <p:spPr>
          <a:xfrm>
            <a:off x="8010136" y="681037"/>
            <a:ext cx="3204331" cy="5927271"/>
          </a:xfrm>
          <a:prstGeom prst="rect">
            <a:avLst/>
          </a:prstGeom>
        </p:spPr>
      </p:pic>
    </p:spTree>
    <p:extLst>
      <p:ext uri="{BB962C8B-B14F-4D97-AF65-F5344CB8AC3E}">
        <p14:creationId xmlns:p14="http://schemas.microsoft.com/office/powerpoint/2010/main" val="162453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8C8BE7-F586-4A04-AE0D-4179B11B490C}"/>
              </a:ext>
            </a:extLst>
          </p:cNvPr>
          <p:cNvSpPr/>
          <p:nvPr/>
        </p:nvSpPr>
        <p:spPr>
          <a:xfrm>
            <a:off x="0" y="0"/>
            <a:ext cx="8323814"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132A6195-8AA6-4C13-B2D2-361553C22E9A}"/>
              </a:ext>
            </a:extLst>
          </p:cNvPr>
          <p:cNvSpPr txBox="1"/>
          <p:nvPr/>
        </p:nvSpPr>
        <p:spPr>
          <a:xfrm>
            <a:off x="585647" y="614681"/>
            <a:ext cx="9577256" cy="707886"/>
          </a:xfrm>
          <a:prstGeom prst="rect">
            <a:avLst/>
          </a:prstGeom>
          <a:noFill/>
        </p:spPr>
        <p:txBody>
          <a:bodyPr wrap="square" rtlCol="0">
            <a:spAutoFit/>
          </a:bodyPr>
          <a:lstStyle/>
          <a:p>
            <a:r>
              <a:rPr lang="en-GB" sz="4000" dirty="0">
                <a:solidFill>
                  <a:schemeClr val="bg1"/>
                </a:solidFill>
                <a:latin typeface="Lato" panose="020F0502020204030203" pitchFamily="34" charset="0"/>
              </a:rPr>
              <a:t>Stage 2: Landmark choice</a:t>
            </a:r>
          </a:p>
        </p:txBody>
      </p:sp>
      <p:sp>
        <p:nvSpPr>
          <p:cNvPr id="6" name="Content Placeholder 4">
            <a:extLst>
              <a:ext uri="{FF2B5EF4-FFF2-40B4-BE49-F238E27FC236}">
                <a16:creationId xmlns:a16="http://schemas.microsoft.com/office/drawing/2014/main" id="{E5FCCBD0-5CE4-4255-8681-0D3E906FF062}"/>
              </a:ext>
            </a:extLst>
          </p:cNvPr>
          <p:cNvSpPr>
            <a:spLocks noGrp="1"/>
          </p:cNvSpPr>
          <p:nvPr>
            <p:ph idx="1"/>
          </p:nvPr>
        </p:nvSpPr>
        <p:spPr>
          <a:xfrm>
            <a:off x="801282" y="1937248"/>
            <a:ext cx="6721249" cy="3937484"/>
          </a:xfrm>
        </p:spPr>
        <p:txBody>
          <a:bodyPr>
            <a:normAutofit/>
          </a:bodyPr>
          <a:lstStyle/>
          <a:p>
            <a:pPr>
              <a:buClr>
                <a:schemeClr val="bg1"/>
              </a:buClr>
              <a:buFont typeface="Wingdings" panose="05000000000000000000" pitchFamily="2" charset="2"/>
              <a:buChar char="§"/>
            </a:pPr>
            <a:r>
              <a:rPr lang="en-GB" sz="1600" dirty="0">
                <a:solidFill>
                  <a:schemeClr val="bg1"/>
                </a:solidFill>
                <a:latin typeface="Lato" panose="020F0502020204030203" pitchFamily="34" charset="0"/>
              </a:rPr>
              <a:t>Central to geometric morphometrics are landmarks</a:t>
            </a:r>
            <a:br>
              <a:rPr lang="en-GB" sz="1600" dirty="0">
                <a:solidFill>
                  <a:schemeClr val="bg1"/>
                </a:solidFill>
                <a:latin typeface="Lato" panose="020F0502020204030203" pitchFamily="34" charset="0"/>
              </a:rPr>
            </a:br>
            <a:endParaRPr lang="en-GB" sz="1600" dirty="0">
              <a:solidFill>
                <a:schemeClr val="bg1"/>
              </a:solidFill>
              <a:latin typeface="Lato" panose="020F0502020204030203" pitchFamily="34" charset="0"/>
            </a:endParaRPr>
          </a:p>
          <a:p>
            <a:pPr>
              <a:buClr>
                <a:schemeClr val="bg1"/>
              </a:buClr>
              <a:buFont typeface="Wingdings" panose="05000000000000000000" pitchFamily="2" charset="2"/>
              <a:buChar char="§"/>
            </a:pPr>
            <a:r>
              <a:rPr lang="en-GB" sz="1600" b="1" dirty="0">
                <a:solidFill>
                  <a:schemeClr val="bg1"/>
                </a:solidFill>
                <a:latin typeface="Lato" panose="020F0502020204030203" pitchFamily="34" charset="0"/>
              </a:rPr>
              <a:t>Landmark</a:t>
            </a:r>
            <a:r>
              <a:rPr lang="en-GB" sz="1600" dirty="0">
                <a:solidFill>
                  <a:schemeClr val="bg1"/>
                </a:solidFill>
                <a:latin typeface="Lato" panose="020F0502020204030203" pitchFamily="34" charset="0"/>
              </a:rPr>
              <a:t>: coordinate point used to represent a shape </a:t>
            </a:r>
            <a:br>
              <a:rPr lang="en-GB" sz="1600" dirty="0">
                <a:solidFill>
                  <a:schemeClr val="bg1"/>
                </a:solidFill>
                <a:latin typeface="Lato" panose="020F0502020204030203" pitchFamily="34" charset="0"/>
              </a:rPr>
            </a:br>
            <a:r>
              <a:rPr lang="en-GB" sz="1600" dirty="0">
                <a:solidFill>
                  <a:schemeClr val="bg1"/>
                </a:solidFill>
                <a:latin typeface="Lato" panose="020F0502020204030203" pitchFamily="34" charset="0"/>
              </a:rPr>
              <a:t>and/or a homologous point on a structure </a:t>
            </a:r>
            <a:br>
              <a:rPr lang="en-GB" sz="1600" dirty="0">
                <a:solidFill>
                  <a:schemeClr val="bg1"/>
                </a:solidFill>
                <a:latin typeface="Lato" panose="020F0502020204030203" pitchFamily="34" charset="0"/>
              </a:rPr>
            </a:br>
            <a:endParaRPr lang="en-GB" sz="1600" dirty="0">
              <a:solidFill>
                <a:schemeClr val="bg1"/>
              </a:solidFill>
              <a:latin typeface="Lato" panose="020F0502020204030203" pitchFamily="34" charset="0"/>
            </a:endParaRPr>
          </a:p>
          <a:p>
            <a:pPr>
              <a:buClr>
                <a:schemeClr val="bg1"/>
              </a:buClr>
              <a:buFont typeface="Wingdings" panose="05000000000000000000" pitchFamily="2" charset="2"/>
              <a:buChar char="§"/>
            </a:pPr>
            <a:r>
              <a:rPr lang="en-GB" sz="1600" dirty="0">
                <a:solidFill>
                  <a:schemeClr val="bg1"/>
                </a:solidFill>
                <a:latin typeface="Lato" panose="020F0502020204030203" pitchFamily="34" charset="0"/>
              </a:rPr>
              <a:t>Quantifiable as Cartesian coordinates (x , y / z coordinates)</a:t>
            </a:r>
            <a:br>
              <a:rPr lang="en-GB" sz="1600" dirty="0">
                <a:solidFill>
                  <a:schemeClr val="bg1"/>
                </a:solidFill>
                <a:latin typeface="Lato" panose="020F0502020204030203" pitchFamily="34" charset="0"/>
              </a:rPr>
            </a:br>
            <a:endParaRPr lang="en-GB" sz="1600" dirty="0">
              <a:solidFill>
                <a:schemeClr val="bg1"/>
              </a:solidFill>
              <a:latin typeface="Lato" panose="020F0502020204030203" pitchFamily="34" charset="0"/>
            </a:endParaRPr>
          </a:p>
          <a:p>
            <a:pPr>
              <a:buClr>
                <a:schemeClr val="bg1"/>
              </a:buClr>
              <a:buFont typeface="Wingdings" panose="05000000000000000000" pitchFamily="2" charset="2"/>
              <a:buChar char="§"/>
            </a:pPr>
            <a:r>
              <a:rPr lang="en-GB" sz="1600" dirty="0">
                <a:solidFill>
                  <a:schemeClr val="bg1"/>
                </a:solidFill>
                <a:latin typeface="Lato" panose="020F0502020204030203" pitchFamily="34" charset="0"/>
              </a:rPr>
              <a:t>Variety of different ways of approaching what type </a:t>
            </a:r>
            <a:br>
              <a:rPr lang="en-GB" sz="1600" dirty="0">
                <a:solidFill>
                  <a:schemeClr val="bg1"/>
                </a:solidFill>
                <a:latin typeface="Lato" panose="020F0502020204030203" pitchFamily="34" charset="0"/>
              </a:rPr>
            </a:br>
            <a:r>
              <a:rPr lang="en-GB" sz="1600" dirty="0">
                <a:solidFill>
                  <a:schemeClr val="bg1"/>
                </a:solidFill>
                <a:latin typeface="Lato" panose="020F0502020204030203" pitchFamily="34" charset="0"/>
              </a:rPr>
              <a:t>of landmarks are necessary</a:t>
            </a:r>
            <a:br>
              <a:rPr lang="en-GB" sz="1600" dirty="0">
                <a:solidFill>
                  <a:schemeClr val="bg1"/>
                </a:solidFill>
                <a:latin typeface="Lato" panose="020F0502020204030203" pitchFamily="34" charset="0"/>
              </a:rPr>
            </a:br>
            <a:endParaRPr lang="en-GB" sz="1600" dirty="0">
              <a:solidFill>
                <a:schemeClr val="bg1"/>
              </a:solidFill>
              <a:latin typeface="Lato" panose="020F0502020204030203" pitchFamily="34" charset="0"/>
            </a:endParaRPr>
          </a:p>
          <a:p>
            <a:pPr>
              <a:buClr>
                <a:schemeClr val="bg1"/>
              </a:buClr>
              <a:buFont typeface="Wingdings" panose="05000000000000000000" pitchFamily="2" charset="2"/>
              <a:buChar char="§"/>
            </a:pPr>
            <a:r>
              <a:rPr lang="en-GB" sz="1600" dirty="0">
                <a:solidFill>
                  <a:schemeClr val="bg1"/>
                </a:solidFill>
                <a:latin typeface="Lato" panose="020F0502020204030203" pitchFamily="34" charset="0"/>
              </a:rPr>
              <a:t>Can be treated as individual points or converted </a:t>
            </a:r>
            <a:br>
              <a:rPr lang="en-GB" sz="1600" dirty="0">
                <a:solidFill>
                  <a:schemeClr val="bg1"/>
                </a:solidFill>
                <a:latin typeface="Lato" panose="020F0502020204030203" pitchFamily="34" charset="0"/>
              </a:rPr>
            </a:br>
            <a:r>
              <a:rPr lang="en-GB" sz="1600" dirty="0">
                <a:solidFill>
                  <a:schemeClr val="bg1"/>
                </a:solidFill>
                <a:latin typeface="Lato" panose="020F0502020204030203" pitchFamily="34" charset="0"/>
              </a:rPr>
              <a:t>(using various techniques) into curves and outlines</a:t>
            </a:r>
          </a:p>
        </p:txBody>
      </p:sp>
      <p:pic>
        <p:nvPicPr>
          <p:cNvPr id="7" name="Picture 6">
            <a:extLst>
              <a:ext uri="{FF2B5EF4-FFF2-40B4-BE49-F238E27FC236}">
                <a16:creationId xmlns:a16="http://schemas.microsoft.com/office/drawing/2014/main" id="{E26D0CE7-F6BB-4F30-90D6-C2DD62439D71}"/>
              </a:ext>
            </a:extLst>
          </p:cNvPr>
          <p:cNvPicPr>
            <a:picLocks noChangeAspect="1"/>
          </p:cNvPicPr>
          <p:nvPr/>
        </p:nvPicPr>
        <p:blipFill>
          <a:blip r:embed="rId2"/>
          <a:stretch>
            <a:fillRect/>
          </a:stretch>
        </p:blipFill>
        <p:spPr>
          <a:xfrm>
            <a:off x="8513823" y="2550038"/>
            <a:ext cx="3678177" cy="1757923"/>
          </a:xfrm>
          <a:prstGeom prst="rect">
            <a:avLst/>
          </a:prstGeom>
        </p:spPr>
      </p:pic>
      <p:sp>
        <p:nvSpPr>
          <p:cNvPr id="8" name="Rectangle 7">
            <a:extLst>
              <a:ext uri="{FF2B5EF4-FFF2-40B4-BE49-F238E27FC236}">
                <a16:creationId xmlns:a16="http://schemas.microsoft.com/office/drawing/2014/main" id="{EA6E1692-C626-4919-BF9A-168234CE5934}"/>
              </a:ext>
            </a:extLst>
          </p:cNvPr>
          <p:cNvSpPr/>
          <p:nvPr/>
        </p:nvSpPr>
        <p:spPr>
          <a:xfrm>
            <a:off x="222403" y="6455200"/>
            <a:ext cx="3163045" cy="230832"/>
          </a:xfrm>
          <a:prstGeom prst="rect">
            <a:avLst/>
          </a:prstGeom>
        </p:spPr>
        <p:txBody>
          <a:bodyPr wrap="none">
            <a:spAutoFit/>
          </a:bodyPr>
          <a:lstStyle/>
          <a:p>
            <a:r>
              <a:rPr lang="en-GB" sz="900" dirty="0">
                <a:solidFill>
                  <a:schemeClr val="bg1"/>
                </a:solidFill>
                <a:latin typeface="Lato" panose="020F0502020204030203" pitchFamily="34" charset="0"/>
              </a:rPr>
              <a:t>Claude, J. (2008). </a:t>
            </a:r>
            <a:r>
              <a:rPr lang="en-GB" sz="900" i="1" dirty="0">
                <a:solidFill>
                  <a:schemeClr val="bg1"/>
                </a:solidFill>
                <a:latin typeface="Lato" panose="020F0502020204030203" pitchFamily="34" charset="0"/>
              </a:rPr>
              <a:t>Morphometrics with R.</a:t>
            </a:r>
            <a:r>
              <a:rPr lang="en-GB" sz="900" dirty="0">
                <a:solidFill>
                  <a:schemeClr val="bg1"/>
                </a:solidFill>
                <a:latin typeface="Lato" panose="020F0502020204030203" pitchFamily="34" charset="0"/>
              </a:rPr>
              <a:t> Springer Publishing.</a:t>
            </a:r>
          </a:p>
        </p:txBody>
      </p:sp>
    </p:spTree>
    <p:extLst>
      <p:ext uri="{BB962C8B-B14F-4D97-AF65-F5344CB8AC3E}">
        <p14:creationId xmlns:p14="http://schemas.microsoft.com/office/powerpoint/2010/main" val="1319096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8763B54-15BC-4923-BC82-EB16E931D6DE}"/>
              </a:ext>
            </a:extLst>
          </p:cNvPr>
          <p:cNvSpPr>
            <a:spLocks noGrp="1"/>
          </p:cNvSpPr>
          <p:nvPr>
            <p:ph type="title"/>
          </p:nvPr>
        </p:nvSpPr>
        <p:spPr>
          <a:xfrm>
            <a:off x="838200" y="365125"/>
            <a:ext cx="10515600" cy="1325563"/>
          </a:xfrm>
        </p:spPr>
        <p:txBody>
          <a:bodyPr>
            <a:normAutofit/>
          </a:bodyPr>
          <a:lstStyle/>
          <a:p>
            <a:r>
              <a:rPr lang="en-GB" altLang="ja-JP" sz="5400" dirty="0">
                <a:solidFill>
                  <a:schemeClr val="bg2">
                    <a:lumMod val="50000"/>
                  </a:schemeClr>
                </a:solidFill>
                <a:latin typeface="Lato" panose="020F0502020204030203" pitchFamily="34" charset="0"/>
              </a:rPr>
              <a:t>Welcome!</a:t>
            </a:r>
            <a:endParaRPr lang="en-GB" sz="5400" dirty="0">
              <a:solidFill>
                <a:schemeClr val="bg2">
                  <a:lumMod val="50000"/>
                </a:schemeClr>
              </a:solidFill>
              <a:latin typeface="Lato" panose="020F0502020204030203" pitchFamily="34" charset="0"/>
            </a:endParaRPr>
          </a:p>
        </p:txBody>
      </p:sp>
      <p:sp>
        <p:nvSpPr>
          <p:cNvPr id="5" name="Content Placeholder 2">
            <a:extLst>
              <a:ext uri="{FF2B5EF4-FFF2-40B4-BE49-F238E27FC236}">
                <a16:creationId xmlns:a16="http://schemas.microsoft.com/office/drawing/2014/main" id="{63300107-6696-46F3-8D64-F146E552B45F}"/>
              </a:ext>
            </a:extLst>
          </p:cNvPr>
          <p:cNvSpPr>
            <a:spLocks noGrp="1"/>
          </p:cNvSpPr>
          <p:nvPr>
            <p:ph idx="1"/>
          </p:nvPr>
        </p:nvSpPr>
        <p:spPr>
          <a:xfrm>
            <a:off x="838200" y="1825625"/>
            <a:ext cx="10515600" cy="4351338"/>
          </a:xfrm>
        </p:spPr>
        <p:txBody>
          <a:bodyPr/>
          <a:lstStyle/>
          <a:p>
            <a:pPr marL="514350" indent="-514350">
              <a:buSzPct val="150000"/>
              <a:buFont typeface="+mj-lt"/>
              <a:buAutoNum type="arabicPeriod"/>
            </a:pPr>
            <a:r>
              <a:rPr lang="en-GB" dirty="0">
                <a:solidFill>
                  <a:schemeClr val="bg2">
                    <a:lumMod val="50000"/>
                  </a:schemeClr>
                </a:solidFill>
                <a:latin typeface="Lato" panose="020F0502020204030203" pitchFamily="34" charset="0"/>
              </a:rPr>
              <a:t>Find the workshop materials </a:t>
            </a:r>
            <a:br>
              <a:rPr lang="en-GB" sz="1800" dirty="0">
                <a:latin typeface="Lato" panose="020F0502020204030203" pitchFamily="34" charset="0"/>
              </a:rPr>
            </a:br>
            <a:r>
              <a:rPr lang="en-GB" sz="1800" dirty="0">
                <a:solidFill>
                  <a:srgbClr val="008080"/>
                </a:solidFill>
                <a:latin typeface="Lato" panose="020F0502020204030203" pitchFamily="34" charset="0"/>
              </a:rPr>
              <a:t>https://github.com/CSHoggard/-workshopjapan2020</a:t>
            </a:r>
            <a:br>
              <a:rPr lang="en-GB" sz="1800" dirty="0">
                <a:latin typeface="Lato" panose="020F0502020204030203" pitchFamily="34" charset="0"/>
              </a:rPr>
            </a:br>
            <a:endParaRPr lang="en-GB" sz="1800" dirty="0">
              <a:latin typeface="Lato" panose="020F0502020204030203" pitchFamily="34" charset="0"/>
            </a:endParaRPr>
          </a:p>
          <a:p>
            <a:pPr marL="514350" indent="-514350">
              <a:buSzPct val="150000"/>
              <a:buFont typeface="+mj-lt"/>
              <a:buAutoNum type="arabicPeriod"/>
            </a:pPr>
            <a:r>
              <a:rPr lang="en-GB" dirty="0">
                <a:solidFill>
                  <a:schemeClr val="bg2">
                    <a:lumMod val="50000"/>
                  </a:schemeClr>
                </a:solidFill>
                <a:latin typeface="Lato" panose="020F0502020204030203" pitchFamily="34" charset="0"/>
              </a:rPr>
              <a:t>Stuck? Ask for help!</a:t>
            </a:r>
            <a:br>
              <a:rPr lang="en-GB" dirty="0">
                <a:solidFill>
                  <a:schemeClr val="bg2">
                    <a:lumMod val="50000"/>
                  </a:schemeClr>
                </a:solidFill>
                <a:latin typeface="Lato" panose="020F0502020204030203" pitchFamily="34" charset="0"/>
              </a:rPr>
            </a:br>
            <a:endParaRPr lang="en-GB" dirty="0">
              <a:solidFill>
                <a:schemeClr val="bg2">
                  <a:lumMod val="50000"/>
                </a:schemeClr>
              </a:solidFill>
              <a:latin typeface="Lato" panose="020F0502020204030203" pitchFamily="34" charset="0"/>
            </a:endParaRPr>
          </a:p>
          <a:p>
            <a:pPr marL="514350" indent="-514350">
              <a:buSzPct val="150000"/>
              <a:buFont typeface="+mj-lt"/>
              <a:buAutoNum type="arabicPeriod"/>
            </a:pPr>
            <a:r>
              <a:rPr lang="en-GB" dirty="0">
                <a:solidFill>
                  <a:schemeClr val="bg2">
                    <a:lumMod val="50000"/>
                  </a:schemeClr>
                </a:solidFill>
                <a:latin typeface="Lato" panose="020F0502020204030203" pitchFamily="34" charset="0"/>
              </a:rPr>
              <a:t>If you prefer: contact </a:t>
            </a:r>
            <a:r>
              <a:rPr lang="en-GB" dirty="0">
                <a:solidFill>
                  <a:srgbClr val="008080"/>
                </a:solidFill>
                <a:latin typeface="Lato" panose="020F0502020204030203" pitchFamily="34" charset="0"/>
                <a:hlinkClick r:id="rId2">
                  <a:extLst>
                    <a:ext uri="{A12FA001-AC4F-418D-AE19-62706E023703}">
                      <ahyp:hlinkClr xmlns:ahyp="http://schemas.microsoft.com/office/drawing/2018/hyperlinkcolor" val="tx"/>
                    </a:ext>
                  </a:extLst>
                </a:hlinkClick>
              </a:rPr>
              <a:t>C.S.Hoggard@soton.ac.uk</a:t>
            </a:r>
            <a:r>
              <a:rPr lang="en-GB" dirty="0">
                <a:solidFill>
                  <a:srgbClr val="008080"/>
                </a:solidFill>
                <a:latin typeface="Lato" panose="020F0502020204030203" pitchFamily="34" charset="0"/>
              </a:rPr>
              <a:t> </a:t>
            </a:r>
          </a:p>
        </p:txBody>
      </p:sp>
      <p:cxnSp>
        <p:nvCxnSpPr>
          <p:cNvPr id="6" name="Straight Connector 5">
            <a:extLst>
              <a:ext uri="{FF2B5EF4-FFF2-40B4-BE49-F238E27FC236}">
                <a16:creationId xmlns:a16="http://schemas.microsoft.com/office/drawing/2014/main" id="{7A2BCF41-9901-4FC9-9010-4A2F53DB1B45}"/>
              </a:ext>
            </a:extLst>
          </p:cNvPr>
          <p:cNvCxnSpPr>
            <a:cxnSpLocks/>
          </p:cNvCxnSpPr>
          <p:nvPr/>
        </p:nvCxnSpPr>
        <p:spPr>
          <a:xfrm>
            <a:off x="522514" y="6374674"/>
            <a:ext cx="11168743" cy="0"/>
          </a:xfrm>
          <a:prstGeom prst="line">
            <a:avLst/>
          </a:prstGeom>
          <a:ln w="571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90C066BC-CCDC-4648-9B1A-7956E422F268}"/>
              </a:ext>
            </a:extLst>
          </p:cNvPr>
          <p:cNvSpPr/>
          <p:nvPr/>
        </p:nvSpPr>
        <p:spPr>
          <a:xfrm>
            <a:off x="305889" y="6176963"/>
            <a:ext cx="406400" cy="406400"/>
          </a:xfrm>
          <a:prstGeom prst="ellipse">
            <a:avLst/>
          </a:prstGeom>
          <a:solidFill>
            <a:schemeClr val="bg1"/>
          </a:solidFill>
          <a:ln w="57150">
            <a:solidFill>
              <a:srgbClr val="0080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a:extLst>
              <a:ext uri="{FF2B5EF4-FFF2-40B4-BE49-F238E27FC236}">
                <a16:creationId xmlns:a16="http://schemas.microsoft.com/office/drawing/2014/main" id="{C7FD4F0B-C0BD-46E0-8B0C-28E8CA547B19}"/>
              </a:ext>
            </a:extLst>
          </p:cNvPr>
          <p:cNvSpPr/>
          <p:nvPr/>
        </p:nvSpPr>
        <p:spPr>
          <a:xfrm>
            <a:off x="11479711" y="6176963"/>
            <a:ext cx="406400" cy="406400"/>
          </a:xfrm>
          <a:prstGeom prst="ellipse">
            <a:avLst/>
          </a:prstGeom>
          <a:solidFill>
            <a:schemeClr val="bg1"/>
          </a:solidFill>
          <a:ln w="57150">
            <a:solidFill>
              <a:srgbClr val="0080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2238369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8C8BE7-F586-4A04-AE0D-4179B11B490C}"/>
              </a:ext>
            </a:extLst>
          </p:cNvPr>
          <p:cNvSpPr/>
          <p:nvPr/>
        </p:nvSpPr>
        <p:spPr>
          <a:xfrm>
            <a:off x="0" y="0"/>
            <a:ext cx="8323814"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132A6195-8AA6-4C13-B2D2-361553C22E9A}"/>
              </a:ext>
            </a:extLst>
          </p:cNvPr>
          <p:cNvSpPr txBox="1"/>
          <p:nvPr/>
        </p:nvSpPr>
        <p:spPr>
          <a:xfrm>
            <a:off x="585647" y="614681"/>
            <a:ext cx="9577256" cy="707886"/>
          </a:xfrm>
          <a:prstGeom prst="rect">
            <a:avLst/>
          </a:prstGeom>
          <a:noFill/>
        </p:spPr>
        <p:txBody>
          <a:bodyPr wrap="square" rtlCol="0">
            <a:spAutoFit/>
          </a:bodyPr>
          <a:lstStyle/>
          <a:p>
            <a:r>
              <a:rPr lang="en-GB" sz="4000" dirty="0">
                <a:solidFill>
                  <a:schemeClr val="bg1"/>
                </a:solidFill>
                <a:latin typeface="Lato" panose="020F0502020204030203" pitchFamily="34" charset="0"/>
              </a:rPr>
              <a:t>Stage 2: Landmark choice</a:t>
            </a:r>
          </a:p>
        </p:txBody>
      </p:sp>
      <p:pic>
        <p:nvPicPr>
          <p:cNvPr id="7" name="Picture 6">
            <a:extLst>
              <a:ext uri="{FF2B5EF4-FFF2-40B4-BE49-F238E27FC236}">
                <a16:creationId xmlns:a16="http://schemas.microsoft.com/office/drawing/2014/main" id="{E26D0CE7-F6BB-4F30-90D6-C2DD62439D71}"/>
              </a:ext>
            </a:extLst>
          </p:cNvPr>
          <p:cNvPicPr>
            <a:picLocks noChangeAspect="1"/>
          </p:cNvPicPr>
          <p:nvPr/>
        </p:nvPicPr>
        <p:blipFill>
          <a:blip r:embed="rId2"/>
          <a:stretch>
            <a:fillRect/>
          </a:stretch>
        </p:blipFill>
        <p:spPr>
          <a:xfrm>
            <a:off x="8445336" y="762362"/>
            <a:ext cx="3678177" cy="1757923"/>
          </a:xfrm>
          <a:prstGeom prst="rect">
            <a:avLst/>
          </a:prstGeom>
        </p:spPr>
      </p:pic>
      <p:sp>
        <p:nvSpPr>
          <p:cNvPr id="8" name="Rectangle 7">
            <a:extLst>
              <a:ext uri="{FF2B5EF4-FFF2-40B4-BE49-F238E27FC236}">
                <a16:creationId xmlns:a16="http://schemas.microsoft.com/office/drawing/2014/main" id="{EA6E1692-C626-4919-BF9A-168234CE5934}"/>
              </a:ext>
            </a:extLst>
          </p:cNvPr>
          <p:cNvSpPr/>
          <p:nvPr/>
        </p:nvSpPr>
        <p:spPr>
          <a:xfrm>
            <a:off x="222403" y="6144951"/>
            <a:ext cx="3244799" cy="230832"/>
          </a:xfrm>
          <a:prstGeom prst="rect">
            <a:avLst/>
          </a:prstGeom>
        </p:spPr>
        <p:txBody>
          <a:bodyPr wrap="none">
            <a:spAutoFit/>
          </a:bodyPr>
          <a:lstStyle/>
          <a:p>
            <a:r>
              <a:rPr lang="en-GB" sz="900" dirty="0">
                <a:solidFill>
                  <a:schemeClr val="bg1"/>
                </a:solidFill>
                <a:latin typeface="Lato" panose="020F0502020204030203" pitchFamily="34" charset="0"/>
              </a:rPr>
              <a:t>Claude, J. (2008). Morphometrics with R. Springer Publishing.</a:t>
            </a:r>
          </a:p>
        </p:txBody>
      </p:sp>
      <p:sp>
        <p:nvSpPr>
          <p:cNvPr id="9" name="Content Placeholder 4">
            <a:extLst>
              <a:ext uri="{FF2B5EF4-FFF2-40B4-BE49-F238E27FC236}">
                <a16:creationId xmlns:a16="http://schemas.microsoft.com/office/drawing/2014/main" id="{E3280FA6-95DD-445A-BA49-9DA7D28F9A83}"/>
              </a:ext>
            </a:extLst>
          </p:cNvPr>
          <p:cNvSpPr>
            <a:spLocks noGrp="1"/>
          </p:cNvSpPr>
          <p:nvPr>
            <p:ph idx="1"/>
          </p:nvPr>
        </p:nvSpPr>
        <p:spPr>
          <a:xfrm>
            <a:off x="801914" y="1880433"/>
            <a:ext cx="7165386" cy="3937484"/>
          </a:xfrm>
        </p:spPr>
        <p:txBody>
          <a:bodyPr>
            <a:normAutofit/>
          </a:bodyPr>
          <a:lstStyle/>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600" b="1" kern="0" dirty="0">
                <a:solidFill>
                  <a:schemeClr val="bg1"/>
                </a:solidFill>
                <a:latin typeface="Lato" panose="020F0502020204030203" pitchFamily="34" charset="0"/>
              </a:rPr>
              <a:t>Various types of landmarks</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b="1" kern="0" dirty="0">
                <a:solidFill>
                  <a:schemeClr val="bg1"/>
                </a:solidFill>
                <a:latin typeface="Lato" panose="020F0502020204030203" pitchFamily="34" charset="0"/>
              </a:rPr>
              <a:t>Type I: </a:t>
            </a:r>
            <a:r>
              <a:rPr lang="en-GB" sz="1600" kern="0" dirty="0">
                <a:solidFill>
                  <a:schemeClr val="bg1"/>
                </a:solidFill>
                <a:latin typeface="Lato" panose="020F0502020204030203" pitchFamily="34" charset="0"/>
              </a:rPr>
              <a:t>Homologous biological structures</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b="1" kern="0" dirty="0">
                <a:solidFill>
                  <a:schemeClr val="bg1"/>
                </a:solidFill>
                <a:latin typeface="Lato" panose="020F0502020204030203" pitchFamily="34" charset="0"/>
              </a:rPr>
              <a:t>Type II: </a:t>
            </a:r>
            <a:r>
              <a:rPr lang="en-GB" sz="1600" kern="0" dirty="0">
                <a:solidFill>
                  <a:schemeClr val="bg1"/>
                </a:solidFill>
                <a:latin typeface="Lato" panose="020F0502020204030203" pitchFamily="34" charset="0"/>
              </a:rPr>
              <a:t>Geometric definition e.g. greatest curvature</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b="1" kern="0" dirty="0">
                <a:solidFill>
                  <a:schemeClr val="bg1"/>
                </a:solidFill>
                <a:latin typeface="Lato" panose="020F0502020204030203" pitchFamily="34" charset="0"/>
              </a:rPr>
              <a:t>Type III: </a:t>
            </a:r>
            <a:r>
              <a:rPr lang="en-GB" sz="1600" kern="0" dirty="0">
                <a:solidFill>
                  <a:schemeClr val="bg1"/>
                </a:solidFill>
                <a:latin typeface="Lato" panose="020F0502020204030203" pitchFamily="34" charset="0"/>
              </a:rPr>
              <a:t>Point with reference to another point</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A special example: </a:t>
            </a:r>
            <a:r>
              <a:rPr lang="en-GB" sz="1600" b="1" kern="0" dirty="0">
                <a:solidFill>
                  <a:schemeClr val="bg1"/>
                </a:solidFill>
                <a:latin typeface="Lato" panose="020F0502020204030203" pitchFamily="34" charset="0"/>
              </a:rPr>
              <a:t>semilandmarks</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Placed using an algorithm</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Equidistant and placed between one or two end-points</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A special </a:t>
            </a:r>
            <a:r>
              <a:rPr lang="en-GB" sz="1600" b="1" kern="0" dirty="0">
                <a:solidFill>
                  <a:schemeClr val="bg1"/>
                </a:solidFill>
                <a:latin typeface="Lato" panose="020F0502020204030203" pitchFamily="34" charset="0"/>
              </a:rPr>
              <a:t>Type III landmark</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See also sliding semilandmarks</a:t>
            </a:r>
          </a:p>
        </p:txBody>
      </p:sp>
      <p:pic>
        <p:nvPicPr>
          <p:cNvPr id="10" name="Picture 9">
            <a:extLst>
              <a:ext uri="{FF2B5EF4-FFF2-40B4-BE49-F238E27FC236}">
                <a16:creationId xmlns:a16="http://schemas.microsoft.com/office/drawing/2014/main" id="{67549527-85C3-4231-9E96-8A67726A85DC}"/>
              </a:ext>
            </a:extLst>
          </p:cNvPr>
          <p:cNvPicPr>
            <a:picLocks noChangeAspect="1"/>
          </p:cNvPicPr>
          <p:nvPr/>
        </p:nvPicPr>
        <p:blipFill>
          <a:blip r:embed="rId3"/>
          <a:stretch>
            <a:fillRect/>
          </a:stretch>
        </p:blipFill>
        <p:spPr>
          <a:xfrm>
            <a:off x="8513823" y="3035269"/>
            <a:ext cx="3541204" cy="3419931"/>
          </a:xfrm>
          <a:prstGeom prst="rect">
            <a:avLst/>
          </a:prstGeom>
        </p:spPr>
      </p:pic>
      <p:sp>
        <p:nvSpPr>
          <p:cNvPr id="11" name="Rectangle 10">
            <a:extLst>
              <a:ext uri="{FF2B5EF4-FFF2-40B4-BE49-F238E27FC236}">
                <a16:creationId xmlns:a16="http://schemas.microsoft.com/office/drawing/2014/main" id="{F9546D0A-4521-4F78-A093-7CE41FB35231}"/>
              </a:ext>
            </a:extLst>
          </p:cNvPr>
          <p:cNvSpPr/>
          <p:nvPr/>
        </p:nvSpPr>
        <p:spPr>
          <a:xfrm>
            <a:off x="239326" y="6375783"/>
            <a:ext cx="8290562" cy="369332"/>
          </a:xfrm>
          <a:prstGeom prst="rect">
            <a:avLst/>
          </a:prstGeom>
        </p:spPr>
        <p:txBody>
          <a:bodyPr wrap="square">
            <a:spAutoFit/>
          </a:bodyPr>
          <a:lstStyle/>
          <a:p>
            <a:r>
              <a:rPr lang="en-GB" sz="900" dirty="0">
                <a:solidFill>
                  <a:schemeClr val="bg1"/>
                </a:solidFill>
                <a:latin typeface="Lato" panose="020F0502020204030203" pitchFamily="34" charset="0"/>
              </a:rPr>
              <a:t>Ros, J., </a:t>
            </a:r>
            <a:r>
              <a:rPr lang="en-GB" sz="900" dirty="0" err="1">
                <a:solidFill>
                  <a:schemeClr val="bg1"/>
                </a:solidFill>
                <a:latin typeface="Lato" panose="020F0502020204030203" pitchFamily="34" charset="0"/>
              </a:rPr>
              <a:t>Evin</a:t>
            </a:r>
            <a:r>
              <a:rPr lang="en-GB" sz="900" dirty="0">
                <a:solidFill>
                  <a:schemeClr val="bg1"/>
                </a:solidFill>
                <a:latin typeface="Lato" panose="020F0502020204030203" pitchFamily="34" charset="0"/>
              </a:rPr>
              <a:t>, A., </a:t>
            </a:r>
            <a:r>
              <a:rPr lang="en-GB" sz="900" dirty="0" err="1">
                <a:solidFill>
                  <a:schemeClr val="bg1"/>
                </a:solidFill>
                <a:latin typeface="Lato" panose="020F0502020204030203" pitchFamily="34" charset="0"/>
              </a:rPr>
              <a:t>Bouby</a:t>
            </a:r>
            <a:r>
              <a:rPr lang="en-GB" sz="900" dirty="0">
                <a:solidFill>
                  <a:schemeClr val="bg1"/>
                </a:solidFill>
                <a:latin typeface="Lato" panose="020F0502020204030203" pitchFamily="34" charset="0"/>
              </a:rPr>
              <a:t>, L. &amp; Marie-Pierre, R. (2013). Geometric morphometric analysis of grain shape and the </a:t>
            </a:r>
            <a:br>
              <a:rPr lang="en-GB" sz="900" dirty="0">
                <a:solidFill>
                  <a:schemeClr val="bg1"/>
                </a:solidFill>
                <a:latin typeface="Lato" panose="020F0502020204030203" pitchFamily="34" charset="0"/>
              </a:rPr>
            </a:br>
            <a:r>
              <a:rPr lang="en-GB" sz="900" dirty="0">
                <a:solidFill>
                  <a:schemeClr val="bg1"/>
                </a:solidFill>
                <a:latin typeface="Lato" panose="020F0502020204030203" pitchFamily="34" charset="0"/>
              </a:rPr>
              <a:t>identification of two-rowed barley (</a:t>
            </a:r>
            <a:r>
              <a:rPr lang="en-GB" sz="900" dirty="0" err="1">
                <a:solidFill>
                  <a:schemeClr val="bg1"/>
                </a:solidFill>
                <a:latin typeface="Lato" panose="020F0502020204030203" pitchFamily="34" charset="0"/>
              </a:rPr>
              <a:t>Hordeum</a:t>
            </a:r>
            <a:r>
              <a:rPr lang="en-GB" sz="900" dirty="0">
                <a:solidFill>
                  <a:schemeClr val="bg1"/>
                </a:solidFill>
                <a:latin typeface="Lato" panose="020F0502020204030203" pitchFamily="34" charset="0"/>
              </a:rPr>
              <a:t> vulgare subsp. distichum L.) in southern France. Journal of Archaeological Science. 41. </a:t>
            </a:r>
          </a:p>
        </p:txBody>
      </p:sp>
    </p:spTree>
    <p:extLst>
      <p:ext uri="{BB962C8B-B14F-4D97-AF65-F5344CB8AC3E}">
        <p14:creationId xmlns:p14="http://schemas.microsoft.com/office/powerpoint/2010/main" val="29155295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8C8BE7-F586-4A04-AE0D-4179B11B490C}"/>
              </a:ext>
            </a:extLst>
          </p:cNvPr>
          <p:cNvSpPr/>
          <p:nvPr/>
        </p:nvSpPr>
        <p:spPr>
          <a:xfrm>
            <a:off x="0" y="0"/>
            <a:ext cx="8323814"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132A6195-8AA6-4C13-B2D2-361553C22E9A}"/>
              </a:ext>
            </a:extLst>
          </p:cNvPr>
          <p:cNvSpPr txBox="1"/>
          <p:nvPr/>
        </p:nvSpPr>
        <p:spPr>
          <a:xfrm>
            <a:off x="585647" y="614681"/>
            <a:ext cx="9577256" cy="707886"/>
          </a:xfrm>
          <a:prstGeom prst="rect">
            <a:avLst/>
          </a:prstGeom>
          <a:noFill/>
        </p:spPr>
        <p:txBody>
          <a:bodyPr wrap="square" rtlCol="0">
            <a:spAutoFit/>
          </a:bodyPr>
          <a:lstStyle/>
          <a:p>
            <a:r>
              <a:rPr lang="en-GB" sz="4000" dirty="0">
                <a:solidFill>
                  <a:schemeClr val="bg1"/>
                </a:solidFill>
                <a:latin typeface="Lato" panose="020F0502020204030203" pitchFamily="34" charset="0"/>
              </a:rPr>
              <a:t>Stage 2: Landmark choice</a:t>
            </a:r>
          </a:p>
        </p:txBody>
      </p:sp>
      <p:pic>
        <p:nvPicPr>
          <p:cNvPr id="7" name="Picture 6">
            <a:extLst>
              <a:ext uri="{FF2B5EF4-FFF2-40B4-BE49-F238E27FC236}">
                <a16:creationId xmlns:a16="http://schemas.microsoft.com/office/drawing/2014/main" id="{E26D0CE7-F6BB-4F30-90D6-C2DD62439D71}"/>
              </a:ext>
            </a:extLst>
          </p:cNvPr>
          <p:cNvPicPr>
            <a:picLocks noChangeAspect="1"/>
          </p:cNvPicPr>
          <p:nvPr/>
        </p:nvPicPr>
        <p:blipFill>
          <a:blip r:embed="rId2"/>
          <a:stretch>
            <a:fillRect/>
          </a:stretch>
        </p:blipFill>
        <p:spPr>
          <a:xfrm>
            <a:off x="8445336" y="762362"/>
            <a:ext cx="3678177" cy="1757923"/>
          </a:xfrm>
          <a:prstGeom prst="rect">
            <a:avLst/>
          </a:prstGeom>
        </p:spPr>
      </p:pic>
      <p:sp>
        <p:nvSpPr>
          <p:cNvPr id="8" name="Rectangle 7">
            <a:extLst>
              <a:ext uri="{FF2B5EF4-FFF2-40B4-BE49-F238E27FC236}">
                <a16:creationId xmlns:a16="http://schemas.microsoft.com/office/drawing/2014/main" id="{EA6E1692-C626-4919-BF9A-168234CE5934}"/>
              </a:ext>
            </a:extLst>
          </p:cNvPr>
          <p:cNvSpPr/>
          <p:nvPr/>
        </p:nvSpPr>
        <p:spPr>
          <a:xfrm>
            <a:off x="222403" y="6144951"/>
            <a:ext cx="3244799" cy="230832"/>
          </a:xfrm>
          <a:prstGeom prst="rect">
            <a:avLst/>
          </a:prstGeom>
        </p:spPr>
        <p:txBody>
          <a:bodyPr wrap="none">
            <a:spAutoFit/>
          </a:bodyPr>
          <a:lstStyle/>
          <a:p>
            <a:r>
              <a:rPr lang="en-GB" sz="900" dirty="0">
                <a:solidFill>
                  <a:schemeClr val="bg1"/>
                </a:solidFill>
                <a:latin typeface="Lato" panose="020F0502020204030203" pitchFamily="34" charset="0"/>
              </a:rPr>
              <a:t>Claude, J. (2008). Morphometrics with R. Springer Publishing.</a:t>
            </a:r>
          </a:p>
        </p:txBody>
      </p:sp>
      <p:sp>
        <p:nvSpPr>
          <p:cNvPr id="9" name="Content Placeholder 4">
            <a:extLst>
              <a:ext uri="{FF2B5EF4-FFF2-40B4-BE49-F238E27FC236}">
                <a16:creationId xmlns:a16="http://schemas.microsoft.com/office/drawing/2014/main" id="{E3280FA6-95DD-445A-BA49-9DA7D28F9A83}"/>
              </a:ext>
            </a:extLst>
          </p:cNvPr>
          <p:cNvSpPr>
            <a:spLocks noGrp="1"/>
          </p:cNvSpPr>
          <p:nvPr>
            <p:ph idx="1"/>
          </p:nvPr>
        </p:nvSpPr>
        <p:spPr>
          <a:xfrm>
            <a:off x="801914" y="1937248"/>
            <a:ext cx="7165386" cy="3937484"/>
          </a:xfrm>
        </p:spPr>
        <p:txBody>
          <a:bodyPr>
            <a:normAutofit/>
          </a:bodyPr>
          <a:lstStyle/>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Landmarks should sample aspects which are of archaeological interest</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Landmarks should be repeatable and identifiable on all examples (if possible)</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Landmarks should cover as much of the shape as possible </a:t>
            </a:r>
          </a:p>
          <a:p>
            <a:pPr marL="0" lvl="0" indent="0" fontAlgn="base">
              <a:lnSpc>
                <a:spcPct val="99000"/>
              </a:lnSpc>
              <a:spcBef>
                <a:spcPts val="600"/>
              </a:spcBef>
              <a:spcAft>
                <a:spcPct val="0"/>
              </a:spcAft>
              <a:buClr>
                <a:schemeClr val="bg1"/>
              </a:buClr>
              <a:buSzPct val="100000"/>
              <a:buNone/>
            </a:pPr>
            <a:endParaRPr lang="en-GB" sz="16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Sufficient as to not increase the ‘weighting of areas’</a:t>
            </a:r>
          </a:p>
          <a:p>
            <a:pPr marL="0" lvl="0" indent="0" fontAlgn="base">
              <a:lnSpc>
                <a:spcPct val="99000"/>
              </a:lnSpc>
              <a:spcBef>
                <a:spcPts val="600"/>
              </a:spcBef>
              <a:spcAft>
                <a:spcPct val="0"/>
              </a:spcAft>
              <a:buClr>
                <a:schemeClr val="bg1"/>
              </a:buClr>
              <a:buSzPct val="100000"/>
              <a:buNone/>
            </a:pPr>
            <a:endParaRPr lang="en-GB" sz="16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Landmarks should always be plotted in the same order </a:t>
            </a:r>
            <a:br>
              <a:rPr lang="en-GB" sz="1600" kern="0" dirty="0">
                <a:solidFill>
                  <a:schemeClr val="bg1"/>
                </a:solidFill>
                <a:latin typeface="Lato" panose="020F0502020204030203" pitchFamily="34" charset="0"/>
              </a:rPr>
            </a:br>
            <a:r>
              <a:rPr lang="en-GB" sz="1600" kern="0" dirty="0">
                <a:solidFill>
                  <a:schemeClr val="bg1"/>
                </a:solidFill>
                <a:latin typeface="Lato" panose="020F0502020204030203" pitchFamily="34" charset="0"/>
              </a:rPr>
              <a:t>(otherwise the math wouldn’t work!)</a:t>
            </a:r>
          </a:p>
        </p:txBody>
      </p:sp>
      <p:pic>
        <p:nvPicPr>
          <p:cNvPr id="10" name="Picture 9">
            <a:extLst>
              <a:ext uri="{FF2B5EF4-FFF2-40B4-BE49-F238E27FC236}">
                <a16:creationId xmlns:a16="http://schemas.microsoft.com/office/drawing/2014/main" id="{67549527-85C3-4231-9E96-8A67726A85DC}"/>
              </a:ext>
            </a:extLst>
          </p:cNvPr>
          <p:cNvPicPr>
            <a:picLocks noChangeAspect="1"/>
          </p:cNvPicPr>
          <p:nvPr/>
        </p:nvPicPr>
        <p:blipFill>
          <a:blip r:embed="rId3"/>
          <a:stretch>
            <a:fillRect/>
          </a:stretch>
        </p:blipFill>
        <p:spPr>
          <a:xfrm>
            <a:off x="8513823" y="3035269"/>
            <a:ext cx="3541204" cy="3419931"/>
          </a:xfrm>
          <a:prstGeom prst="rect">
            <a:avLst/>
          </a:prstGeom>
        </p:spPr>
      </p:pic>
      <p:sp>
        <p:nvSpPr>
          <p:cNvPr id="11" name="Rectangle 10">
            <a:extLst>
              <a:ext uri="{FF2B5EF4-FFF2-40B4-BE49-F238E27FC236}">
                <a16:creationId xmlns:a16="http://schemas.microsoft.com/office/drawing/2014/main" id="{F9546D0A-4521-4F78-A093-7CE41FB35231}"/>
              </a:ext>
            </a:extLst>
          </p:cNvPr>
          <p:cNvSpPr/>
          <p:nvPr/>
        </p:nvSpPr>
        <p:spPr>
          <a:xfrm>
            <a:off x="239326" y="6375783"/>
            <a:ext cx="8290562" cy="369332"/>
          </a:xfrm>
          <a:prstGeom prst="rect">
            <a:avLst/>
          </a:prstGeom>
        </p:spPr>
        <p:txBody>
          <a:bodyPr wrap="square">
            <a:spAutoFit/>
          </a:bodyPr>
          <a:lstStyle/>
          <a:p>
            <a:r>
              <a:rPr lang="en-GB" sz="900" dirty="0">
                <a:solidFill>
                  <a:schemeClr val="bg1"/>
                </a:solidFill>
                <a:latin typeface="Lato" panose="020F0502020204030203" pitchFamily="34" charset="0"/>
              </a:rPr>
              <a:t>Ros, J., </a:t>
            </a:r>
            <a:r>
              <a:rPr lang="en-GB" sz="900" dirty="0" err="1">
                <a:solidFill>
                  <a:schemeClr val="bg1"/>
                </a:solidFill>
                <a:latin typeface="Lato" panose="020F0502020204030203" pitchFamily="34" charset="0"/>
              </a:rPr>
              <a:t>Evin</a:t>
            </a:r>
            <a:r>
              <a:rPr lang="en-GB" sz="900" dirty="0">
                <a:solidFill>
                  <a:schemeClr val="bg1"/>
                </a:solidFill>
                <a:latin typeface="Lato" panose="020F0502020204030203" pitchFamily="34" charset="0"/>
              </a:rPr>
              <a:t>, A., </a:t>
            </a:r>
            <a:r>
              <a:rPr lang="en-GB" sz="900" dirty="0" err="1">
                <a:solidFill>
                  <a:schemeClr val="bg1"/>
                </a:solidFill>
                <a:latin typeface="Lato" panose="020F0502020204030203" pitchFamily="34" charset="0"/>
              </a:rPr>
              <a:t>Bouby</a:t>
            </a:r>
            <a:r>
              <a:rPr lang="en-GB" sz="900" dirty="0">
                <a:solidFill>
                  <a:schemeClr val="bg1"/>
                </a:solidFill>
                <a:latin typeface="Lato" panose="020F0502020204030203" pitchFamily="34" charset="0"/>
              </a:rPr>
              <a:t>, L. &amp; Marie-Pierre, R. (2013). Geometric morphometric analysis of grain shape and the </a:t>
            </a:r>
            <a:br>
              <a:rPr lang="en-GB" sz="900" dirty="0">
                <a:solidFill>
                  <a:schemeClr val="bg1"/>
                </a:solidFill>
                <a:latin typeface="Lato" panose="020F0502020204030203" pitchFamily="34" charset="0"/>
              </a:rPr>
            </a:br>
            <a:r>
              <a:rPr lang="en-GB" sz="900" dirty="0">
                <a:solidFill>
                  <a:schemeClr val="bg1"/>
                </a:solidFill>
                <a:latin typeface="Lato" panose="020F0502020204030203" pitchFamily="34" charset="0"/>
              </a:rPr>
              <a:t>identification of two-rowed barley (</a:t>
            </a:r>
            <a:r>
              <a:rPr lang="en-GB" sz="900" dirty="0" err="1">
                <a:solidFill>
                  <a:schemeClr val="bg1"/>
                </a:solidFill>
                <a:latin typeface="Lato" panose="020F0502020204030203" pitchFamily="34" charset="0"/>
              </a:rPr>
              <a:t>Hordeum</a:t>
            </a:r>
            <a:r>
              <a:rPr lang="en-GB" sz="900" dirty="0">
                <a:solidFill>
                  <a:schemeClr val="bg1"/>
                </a:solidFill>
                <a:latin typeface="Lato" panose="020F0502020204030203" pitchFamily="34" charset="0"/>
              </a:rPr>
              <a:t> vulgare subsp. distichum L.) in southern France. Journal of Archaeological Science. 41. </a:t>
            </a:r>
          </a:p>
        </p:txBody>
      </p:sp>
    </p:spTree>
    <p:extLst>
      <p:ext uri="{BB962C8B-B14F-4D97-AF65-F5344CB8AC3E}">
        <p14:creationId xmlns:p14="http://schemas.microsoft.com/office/powerpoint/2010/main" val="32460935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8C8BE7-F586-4A04-AE0D-4179B11B490C}"/>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5" name="TextBox 4">
            <a:extLst>
              <a:ext uri="{FF2B5EF4-FFF2-40B4-BE49-F238E27FC236}">
                <a16:creationId xmlns:a16="http://schemas.microsoft.com/office/drawing/2014/main" id="{132A6195-8AA6-4C13-B2D2-361553C22E9A}"/>
              </a:ext>
            </a:extLst>
          </p:cNvPr>
          <p:cNvSpPr txBox="1"/>
          <p:nvPr/>
        </p:nvSpPr>
        <p:spPr>
          <a:xfrm>
            <a:off x="585646" y="614681"/>
            <a:ext cx="10550439" cy="707886"/>
          </a:xfrm>
          <a:prstGeom prst="rect">
            <a:avLst/>
          </a:prstGeom>
          <a:noFill/>
        </p:spPr>
        <p:txBody>
          <a:bodyPr wrap="square" rtlCol="0">
            <a:spAutoFit/>
          </a:bodyPr>
          <a:lstStyle/>
          <a:p>
            <a:r>
              <a:rPr lang="en-GB" sz="4000" dirty="0">
                <a:solidFill>
                  <a:schemeClr val="bg1"/>
                </a:solidFill>
                <a:latin typeface="Lato" panose="020F0502020204030203" pitchFamily="34" charset="0"/>
              </a:rPr>
              <a:t>Stage 2: Landmark choice (some observations)</a:t>
            </a:r>
          </a:p>
        </p:txBody>
      </p:sp>
      <p:sp>
        <p:nvSpPr>
          <p:cNvPr id="9" name="Content Placeholder 4">
            <a:extLst>
              <a:ext uri="{FF2B5EF4-FFF2-40B4-BE49-F238E27FC236}">
                <a16:creationId xmlns:a16="http://schemas.microsoft.com/office/drawing/2014/main" id="{E3280FA6-95DD-445A-BA49-9DA7D28F9A83}"/>
              </a:ext>
            </a:extLst>
          </p:cNvPr>
          <p:cNvSpPr>
            <a:spLocks noGrp="1"/>
          </p:cNvSpPr>
          <p:nvPr>
            <p:ph idx="1"/>
          </p:nvPr>
        </p:nvSpPr>
        <p:spPr>
          <a:xfrm>
            <a:off x="801913" y="1937247"/>
            <a:ext cx="11117944" cy="4659495"/>
          </a:xfrm>
        </p:spPr>
        <p:txBody>
          <a:bodyPr>
            <a:normAutofit/>
          </a:bodyPr>
          <a:lstStyle/>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For Bioarchaeologists… </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Greater number of points of morphological correspondence on specimens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Easier to study three-dimensional shape (orientation is less of an issue)</a:t>
            </a:r>
          </a:p>
          <a:p>
            <a:pPr lvl="0" fontAlgn="base">
              <a:lnSpc>
                <a:spcPct val="99000"/>
              </a:lnSpc>
              <a:spcBef>
                <a:spcPts val="600"/>
              </a:spcBef>
              <a:spcAft>
                <a:spcPct val="0"/>
              </a:spcAft>
              <a:buClr>
                <a:schemeClr val="bg1"/>
              </a:buClr>
              <a:buSzPct val="100000"/>
              <a:buFont typeface="Wingdings" panose="05000000000000000000" pitchFamily="2" charset="2"/>
              <a:buChar char="§"/>
            </a:pPr>
            <a:endParaRPr lang="en-GB" sz="18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For Archaeologists studying non-biological material…</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Greater creativity and thought is needed in orienting specimens and placing landmarks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Fewer case studies to compare geometric morphometric methodologies</a:t>
            </a:r>
          </a:p>
          <a:p>
            <a:pPr lvl="0" fontAlgn="base">
              <a:lnSpc>
                <a:spcPct val="99000"/>
              </a:lnSpc>
              <a:spcBef>
                <a:spcPts val="600"/>
              </a:spcBef>
              <a:spcAft>
                <a:spcPct val="0"/>
              </a:spcAft>
              <a:buClr>
                <a:schemeClr val="bg1"/>
              </a:buClr>
              <a:buSzPct val="100000"/>
              <a:buFont typeface="Wingdings" panose="05000000000000000000" pitchFamily="2" charset="2"/>
              <a:buChar char="§"/>
            </a:pPr>
            <a:endParaRPr lang="en-GB" sz="1800" kern="0" dirty="0">
              <a:solidFill>
                <a:schemeClr val="bg1"/>
              </a:solidFill>
              <a:latin typeface="Lato" panose="020F0502020204030203" pitchFamily="34" charset="0"/>
            </a:endParaRPr>
          </a:p>
          <a:p>
            <a:pPr lvl="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For all archaeologists…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Fragmentation and sample size (representation of a population) need to be considered </a:t>
            </a:r>
          </a:p>
        </p:txBody>
      </p:sp>
    </p:spTree>
    <p:extLst>
      <p:ext uri="{BB962C8B-B14F-4D97-AF65-F5344CB8AC3E}">
        <p14:creationId xmlns:p14="http://schemas.microsoft.com/office/powerpoint/2010/main" val="35791578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6E73EA-93E7-4889-B1E5-5A638816D1B4}"/>
              </a:ext>
            </a:extLst>
          </p:cNvPr>
          <p:cNvPicPr>
            <a:picLocks noChangeAspect="1"/>
          </p:cNvPicPr>
          <p:nvPr/>
        </p:nvPicPr>
        <p:blipFill>
          <a:blip r:embed="rId3"/>
          <a:stretch>
            <a:fillRect/>
          </a:stretch>
        </p:blipFill>
        <p:spPr>
          <a:xfrm>
            <a:off x="1590675" y="245608"/>
            <a:ext cx="9010650" cy="2447925"/>
          </a:xfrm>
          <a:prstGeom prst="rect">
            <a:avLst/>
          </a:prstGeom>
        </p:spPr>
      </p:pic>
      <p:pic>
        <p:nvPicPr>
          <p:cNvPr id="7" name="Picture 6">
            <a:extLst>
              <a:ext uri="{FF2B5EF4-FFF2-40B4-BE49-F238E27FC236}">
                <a16:creationId xmlns:a16="http://schemas.microsoft.com/office/drawing/2014/main" id="{E4D7AC80-EB29-4F27-9D8D-5DD26DE86580}"/>
              </a:ext>
            </a:extLst>
          </p:cNvPr>
          <p:cNvPicPr>
            <a:picLocks noChangeAspect="1"/>
          </p:cNvPicPr>
          <p:nvPr/>
        </p:nvPicPr>
        <p:blipFill>
          <a:blip r:embed="rId4"/>
          <a:stretch>
            <a:fillRect/>
          </a:stretch>
        </p:blipFill>
        <p:spPr>
          <a:xfrm>
            <a:off x="580927" y="3118078"/>
            <a:ext cx="2019496" cy="3494314"/>
          </a:xfrm>
          <a:prstGeom prst="rect">
            <a:avLst/>
          </a:prstGeom>
        </p:spPr>
      </p:pic>
      <p:sp>
        <p:nvSpPr>
          <p:cNvPr id="8" name="Rectangle 7">
            <a:extLst>
              <a:ext uri="{FF2B5EF4-FFF2-40B4-BE49-F238E27FC236}">
                <a16:creationId xmlns:a16="http://schemas.microsoft.com/office/drawing/2014/main" id="{AAFE639E-F83A-4FDB-9058-3C1C396D657C}"/>
              </a:ext>
            </a:extLst>
          </p:cNvPr>
          <p:cNvSpPr/>
          <p:nvPr/>
        </p:nvSpPr>
        <p:spPr>
          <a:xfrm>
            <a:off x="580927" y="4425043"/>
            <a:ext cx="474078" cy="3102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10B9A74A-2DF6-41D8-B01D-288B85FAC7C9}"/>
              </a:ext>
            </a:extLst>
          </p:cNvPr>
          <p:cNvSpPr/>
          <p:nvPr/>
        </p:nvSpPr>
        <p:spPr>
          <a:xfrm>
            <a:off x="629913" y="6138183"/>
            <a:ext cx="474078" cy="3102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A close up of a light&#10;&#10;Description automatically generated">
            <a:extLst>
              <a:ext uri="{FF2B5EF4-FFF2-40B4-BE49-F238E27FC236}">
                <a16:creationId xmlns:a16="http://schemas.microsoft.com/office/drawing/2014/main" id="{65692F62-EE45-45AC-A299-2C490D5928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68772" y="2779837"/>
            <a:ext cx="3978947" cy="3580371"/>
          </a:xfrm>
          <a:prstGeom prst="rect">
            <a:avLst/>
          </a:prstGeom>
        </p:spPr>
      </p:pic>
      <p:pic>
        <p:nvPicPr>
          <p:cNvPr id="16" name="Picture 15" descr="A close up of a map&#10;&#10;Description automatically generated">
            <a:extLst>
              <a:ext uri="{FF2B5EF4-FFF2-40B4-BE49-F238E27FC236}">
                <a16:creationId xmlns:a16="http://schemas.microsoft.com/office/drawing/2014/main" id="{3B7BC67A-4272-4FE9-B1D8-9F3556C385A9}"/>
              </a:ext>
            </a:extLst>
          </p:cNvPr>
          <p:cNvPicPr>
            <a:picLocks noChangeAspect="1"/>
          </p:cNvPicPr>
          <p:nvPr/>
        </p:nvPicPr>
        <p:blipFill rotWithShape="1">
          <a:blip r:embed="rId6">
            <a:extLst>
              <a:ext uri="{28A0092B-C50C-407E-A947-70E740481C1C}">
                <a14:useLocalDpi xmlns:a14="http://schemas.microsoft.com/office/drawing/2010/main" val="0"/>
              </a:ext>
            </a:extLst>
          </a:blip>
          <a:srcRect t="49921"/>
          <a:stretch/>
        </p:blipFill>
        <p:spPr>
          <a:xfrm>
            <a:off x="7338316" y="3325431"/>
            <a:ext cx="4406464" cy="2819710"/>
          </a:xfrm>
          <a:prstGeom prst="rect">
            <a:avLst/>
          </a:prstGeom>
        </p:spPr>
      </p:pic>
    </p:spTree>
    <p:extLst>
      <p:ext uri="{BB962C8B-B14F-4D97-AF65-F5344CB8AC3E}">
        <p14:creationId xmlns:p14="http://schemas.microsoft.com/office/powerpoint/2010/main" val="29234598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6B67CB-CEEE-464C-93FF-2060689D6CCC}"/>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pic>
        <p:nvPicPr>
          <p:cNvPr id="5" name="Graphic 4">
            <a:extLst>
              <a:ext uri="{FF2B5EF4-FFF2-40B4-BE49-F238E27FC236}">
                <a16:creationId xmlns:a16="http://schemas.microsoft.com/office/drawing/2014/main" id="{CA57BED5-64D6-4E32-9C44-4F72CC4BC1A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554583" y="1373777"/>
            <a:ext cx="3082834" cy="4110445"/>
          </a:xfrm>
          <a:prstGeom prst="rect">
            <a:avLst/>
          </a:prstGeom>
        </p:spPr>
      </p:pic>
    </p:spTree>
    <p:extLst>
      <p:ext uri="{BB962C8B-B14F-4D97-AF65-F5344CB8AC3E}">
        <p14:creationId xmlns:p14="http://schemas.microsoft.com/office/powerpoint/2010/main" val="14454735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6B67CB-CEEE-464C-93FF-2060689D6CCC}"/>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6" name="TextBox 5">
            <a:extLst>
              <a:ext uri="{FF2B5EF4-FFF2-40B4-BE49-F238E27FC236}">
                <a16:creationId xmlns:a16="http://schemas.microsoft.com/office/drawing/2014/main" id="{A9FD2249-8C13-4D2C-BA0F-0DD8440D4D24}"/>
              </a:ext>
            </a:extLst>
          </p:cNvPr>
          <p:cNvSpPr txBox="1"/>
          <p:nvPr/>
        </p:nvSpPr>
        <p:spPr>
          <a:xfrm>
            <a:off x="585646" y="614681"/>
            <a:ext cx="10550439" cy="707886"/>
          </a:xfrm>
          <a:prstGeom prst="rect">
            <a:avLst/>
          </a:prstGeom>
          <a:noFill/>
        </p:spPr>
        <p:txBody>
          <a:bodyPr wrap="square" rtlCol="0">
            <a:spAutoFit/>
          </a:bodyPr>
          <a:lstStyle/>
          <a:p>
            <a:pPr lvl="0"/>
            <a:r>
              <a:rPr lang="en-GB" sz="4000" dirty="0">
                <a:solidFill>
                  <a:prstClr val="white"/>
                </a:solidFill>
                <a:latin typeface="Lato" panose="020F0502020204030203" pitchFamily="34" charset="0"/>
              </a:rPr>
              <a:t>Stage 3: Landmark digitisation</a:t>
            </a:r>
          </a:p>
        </p:txBody>
      </p:sp>
      <p:sp>
        <p:nvSpPr>
          <p:cNvPr id="7" name="Content Placeholder 4">
            <a:extLst>
              <a:ext uri="{FF2B5EF4-FFF2-40B4-BE49-F238E27FC236}">
                <a16:creationId xmlns:a16="http://schemas.microsoft.com/office/drawing/2014/main" id="{E45689D2-A96E-4DE1-9626-70686E5418AF}"/>
              </a:ext>
            </a:extLst>
          </p:cNvPr>
          <p:cNvSpPr>
            <a:spLocks noGrp="1"/>
          </p:cNvSpPr>
          <p:nvPr>
            <p:ph idx="1"/>
          </p:nvPr>
        </p:nvSpPr>
        <p:spPr>
          <a:xfrm>
            <a:off x="801913" y="1937247"/>
            <a:ext cx="11117944" cy="4659495"/>
          </a:xfrm>
        </p:spPr>
        <p:txBody>
          <a:bodyPr>
            <a:normAutofit/>
          </a:bodyPr>
          <a:lstStyle/>
          <a:p>
            <a:pPr marL="0" lvl="0" indent="0" fontAlgn="base">
              <a:lnSpc>
                <a:spcPct val="99000"/>
              </a:lnSpc>
              <a:spcBef>
                <a:spcPts val="600"/>
              </a:spcBef>
              <a:spcAft>
                <a:spcPct val="0"/>
              </a:spcAft>
              <a:buClr>
                <a:schemeClr val="bg1"/>
              </a:buClr>
              <a:buSzPct val="100000"/>
              <a:buNone/>
            </a:pPr>
            <a:r>
              <a:rPr lang="en-GB" sz="2000" kern="0" dirty="0">
                <a:solidFill>
                  <a:schemeClr val="bg1"/>
                </a:solidFill>
                <a:latin typeface="Lato" panose="020F0502020204030203" pitchFamily="34" charset="0"/>
              </a:rPr>
              <a:t>Variety of different programs including:</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TPS Suite (</a:t>
            </a:r>
            <a:r>
              <a:rPr lang="en-GB" sz="1600" i="1" kern="0" dirty="0" err="1">
                <a:solidFill>
                  <a:schemeClr val="bg1"/>
                </a:solidFill>
                <a:latin typeface="Lato" panose="020F0502020204030203" pitchFamily="34" charset="0"/>
              </a:rPr>
              <a:t>TpsUtil</a:t>
            </a:r>
            <a:r>
              <a:rPr lang="en-GB" sz="1600" kern="0" dirty="0">
                <a:solidFill>
                  <a:schemeClr val="bg1"/>
                </a:solidFill>
                <a:latin typeface="Lato" panose="020F0502020204030203" pitchFamily="34" charset="0"/>
              </a:rPr>
              <a:t> and </a:t>
            </a:r>
            <a:r>
              <a:rPr lang="en-GB" sz="1600" i="1" kern="0" dirty="0">
                <a:solidFill>
                  <a:schemeClr val="bg1"/>
                </a:solidFill>
                <a:latin typeface="Lato" panose="020F0502020204030203" pitchFamily="34" charset="0"/>
              </a:rPr>
              <a:t>TpsDig2</a:t>
            </a:r>
            <a:r>
              <a:rPr lang="en-GB" sz="1600" kern="0" dirty="0">
                <a:solidFill>
                  <a:schemeClr val="bg1"/>
                </a:solidFill>
                <a:latin typeface="Lato" panose="020F0502020204030203" pitchFamily="34" charset="0"/>
              </a:rPr>
              <a:t>)</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R Packages (</a:t>
            </a:r>
            <a:r>
              <a:rPr lang="en-GB" sz="1600" i="1" kern="0" dirty="0">
                <a:solidFill>
                  <a:schemeClr val="bg1"/>
                </a:solidFill>
                <a:latin typeface="Lato" panose="020F0502020204030203" pitchFamily="34" charset="0"/>
              </a:rPr>
              <a:t>geomorph</a:t>
            </a:r>
            <a:r>
              <a:rPr lang="en-GB" sz="1600" kern="0" dirty="0">
                <a:solidFill>
                  <a:schemeClr val="bg1"/>
                </a:solidFill>
                <a:latin typeface="Lato" panose="020F0502020204030203" pitchFamily="34" charset="0"/>
              </a:rPr>
              <a:t>, </a:t>
            </a:r>
            <a:r>
              <a:rPr lang="en-GB" sz="1600" i="1" kern="0" dirty="0" err="1">
                <a:solidFill>
                  <a:schemeClr val="bg1"/>
                </a:solidFill>
                <a:latin typeface="Lato" panose="020F0502020204030203" pitchFamily="34" charset="0"/>
              </a:rPr>
              <a:t>StereoMorph</a:t>
            </a:r>
            <a:r>
              <a:rPr lang="en-GB" sz="1600" kern="0" dirty="0">
                <a:solidFill>
                  <a:schemeClr val="bg1"/>
                </a:solidFill>
                <a:latin typeface="Lato" panose="020F0502020204030203" pitchFamily="34" charset="0"/>
              </a:rPr>
              <a:t>, </a:t>
            </a:r>
            <a:r>
              <a:rPr lang="en-GB" sz="1600" i="1" kern="0" dirty="0">
                <a:solidFill>
                  <a:schemeClr val="bg1"/>
                </a:solidFill>
                <a:latin typeface="Lato" panose="020F0502020204030203" pitchFamily="34" charset="0"/>
              </a:rPr>
              <a:t>shape</a:t>
            </a:r>
            <a:r>
              <a:rPr lang="en-GB" sz="1600" kern="0" dirty="0">
                <a:solidFill>
                  <a:schemeClr val="bg1"/>
                </a:solidFill>
                <a:latin typeface="Lato" panose="020F0502020204030203" pitchFamily="34" charset="0"/>
              </a:rPr>
              <a:t> and </a:t>
            </a:r>
            <a:r>
              <a:rPr lang="en-GB" sz="1600" i="1" kern="0" dirty="0">
                <a:solidFill>
                  <a:schemeClr val="bg1"/>
                </a:solidFill>
                <a:latin typeface="Lato" panose="020F0502020204030203" pitchFamily="34" charset="0"/>
              </a:rPr>
              <a:t>GUImorph</a:t>
            </a:r>
            <a:r>
              <a:rPr lang="en-GB" sz="1600" kern="0" dirty="0">
                <a:solidFill>
                  <a:schemeClr val="bg1"/>
                </a:solidFill>
                <a:latin typeface="Lato" panose="020F0502020204030203" pitchFamily="34" charset="0"/>
              </a:rPr>
              <a:t>)</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Landmark Editor (IDAV)</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err="1">
                <a:solidFill>
                  <a:schemeClr val="bg1"/>
                </a:solidFill>
                <a:latin typeface="Lato" panose="020F0502020204030203" pitchFamily="34" charset="0"/>
              </a:rPr>
              <a:t>SlicerMorph</a:t>
            </a:r>
            <a:endParaRPr lang="en-GB" sz="1600" kern="0" dirty="0">
              <a:solidFill>
                <a:schemeClr val="bg1"/>
              </a:solidFill>
              <a:latin typeface="Lato" panose="020F0502020204030203" pitchFamily="34" charset="0"/>
            </a:endParaRP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err="1">
                <a:solidFill>
                  <a:schemeClr val="bg1"/>
                </a:solidFill>
                <a:latin typeface="Lato" panose="020F0502020204030203" pitchFamily="34" charset="0"/>
              </a:rPr>
              <a:t>PhyloNimbus</a:t>
            </a:r>
            <a:r>
              <a:rPr lang="en-GB" sz="1600" kern="0" dirty="0">
                <a:solidFill>
                  <a:schemeClr val="bg1"/>
                </a:solidFill>
                <a:latin typeface="Lato" panose="020F0502020204030203" pitchFamily="34" charset="0"/>
              </a:rPr>
              <a:t> </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marL="0" lvl="0" indent="0" fontAlgn="base">
              <a:lnSpc>
                <a:spcPct val="99000"/>
              </a:lnSpc>
              <a:spcBef>
                <a:spcPts val="600"/>
              </a:spcBef>
              <a:spcAft>
                <a:spcPct val="0"/>
              </a:spcAft>
              <a:buClr>
                <a:schemeClr val="bg1"/>
              </a:buClr>
              <a:buSzPct val="100000"/>
              <a:buNone/>
            </a:pPr>
            <a:r>
              <a:rPr lang="en-GB" sz="2000" kern="0" dirty="0">
                <a:solidFill>
                  <a:schemeClr val="bg1"/>
                </a:solidFill>
                <a:latin typeface="Lato" panose="020F0502020204030203" pitchFamily="34" charset="0"/>
              </a:rPr>
              <a:t>Variety of different output files created including:</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.tps*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a:t>
            </a:r>
            <a:r>
              <a:rPr lang="en-GB" sz="1600" kern="0" dirty="0" err="1">
                <a:solidFill>
                  <a:schemeClr val="bg1"/>
                </a:solidFill>
                <a:latin typeface="Lato" panose="020F0502020204030203" pitchFamily="34" charset="0"/>
              </a:rPr>
              <a:t>nts</a:t>
            </a:r>
            <a:endParaRPr lang="en-GB" sz="1600" kern="0" dirty="0">
              <a:solidFill>
                <a:schemeClr val="bg1"/>
              </a:solidFill>
              <a:latin typeface="Lato" panose="020F0502020204030203" pitchFamily="34" charset="0"/>
            </a:endParaRP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.csv</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600" kern="0" dirty="0">
                <a:solidFill>
                  <a:schemeClr val="bg1"/>
                </a:solidFill>
                <a:latin typeface="Lato" panose="020F0502020204030203" pitchFamily="34" charset="0"/>
              </a:rPr>
              <a:t>.txt</a:t>
            </a:r>
          </a:p>
        </p:txBody>
      </p:sp>
    </p:spTree>
    <p:extLst>
      <p:ext uri="{BB962C8B-B14F-4D97-AF65-F5344CB8AC3E}">
        <p14:creationId xmlns:p14="http://schemas.microsoft.com/office/powerpoint/2010/main" val="6736365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F20561C-3A87-4D7B-8688-960812F2F502}"/>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4F936C0-EF96-4EF7-8268-46E79A4E9FCE}"/>
              </a:ext>
            </a:extLst>
          </p:cNvPr>
          <p:cNvSpPr>
            <a:spLocks noGrp="1"/>
          </p:cNvSpPr>
          <p:nvPr>
            <p:ph type="title"/>
          </p:nvPr>
        </p:nvSpPr>
        <p:spPr/>
        <p:txBody>
          <a:bodyPr>
            <a:normAutofit/>
          </a:bodyPr>
          <a:lstStyle/>
          <a:p>
            <a:r>
              <a:rPr lang="en-GB" sz="4000" dirty="0">
                <a:solidFill>
                  <a:schemeClr val="bg1"/>
                </a:solidFill>
                <a:latin typeface="Lato" panose="020F0502020204030203" pitchFamily="34" charset="0"/>
              </a:rPr>
              <a:t>GMM in the R Environment</a:t>
            </a:r>
          </a:p>
        </p:txBody>
      </p:sp>
      <p:sp>
        <p:nvSpPr>
          <p:cNvPr id="3" name="Content Placeholder 2">
            <a:extLst>
              <a:ext uri="{FF2B5EF4-FFF2-40B4-BE49-F238E27FC236}">
                <a16:creationId xmlns:a16="http://schemas.microsoft.com/office/drawing/2014/main" id="{E0C9EB6D-45D8-45CD-96B5-5796C47CC68D}"/>
              </a:ext>
            </a:extLst>
          </p:cNvPr>
          <p:cNvSpPr>
            <a:spLocks noGrp="1"/>
          </p:cNvSpPr>
          <p:nvPr>
            <p:ph idx="1"/>
          </p:nvPr>
        </p:nvSpPr>
        <p:spPr>
          <a:xfrm>
            <a:off x="4686300" y="2492975"/>
            <a:ext cx="7357654" cy="3914175"/>
          </a:xfrm>
        </p:spPr>
        <p:txBody>
          <a:bodyPr/>
          <a:lstStyle/>
          <a:p>
            <a:r>
              <a:rPr lang="en-GB" sz="1800" dirty="0">
                <a:solidFill>
                  <a:schemeClr val="bg1"/>
                </a:solidFill>
                <a:latin typeface="Lato" panose="020F0502020204030203" pitchFamily="34" charset="0"/>
              </a:rPr>
              <a:t>With an increasing number of packages for creating, manipulating </a:t>
            </a:r>
            <a:br>
              <a:rPr lang="en-GB" sz="1800" dirty="0">
                <a:solidFill>
                  <a:schemeClr val="bg1"/>
                </a:solidFill>
                <a:latin typeface="Lato" panose="020F0502020204030203" pitchFamily="34" charset="0"/>
              </a:rPr>
            </a:br>
            <a:r>
              <a:rPr lang="en-GB" sz="1800" dirty="0">
                <a:solidFill>
                  <a:schemeClr val="bg1"/>
                </a:solidFill>
                <a:latin typeface="Lato" panose="020F0502020204030203" pitchFamily="34" charset="0"/>
              </a:rPr>
              <a:t>and analysing shape coordinates, and a more code-literate discipline, R is the ideal environment for archaeologists.</a:t>
            </a:r>
            <a:br>
              <a:rPr lang="en-GB" sz="1800" dirty="0">
                <a:solidFill>
                  <a:schemeClr val="bg1"/>
                </a:solidFill>
                <a:latin typeface="Lato" panose="020F0502020204030203" pitchFamily="34" charset="0"/>
              </a:rPr>
            </a:br>
            <a:endParaRPr lang="en-GB" sz="1800" dirty="0">
              <a:solidFill>
                <a:schemeClr val="bg1"/>
              </a:solidFill>
              <a:latin typeface="Lato" panose="020F0502020204030203" pitchFamily="34" charset="0"/>
            </a:endParaRPr>
          </a:p>
          <a:p>
            <a:r>
              <a:rPr lang="en-GB" sz="1800" dirty="0">
                <a:solidFill>
                  <a:schemeClr val="bg1"/>
                </a:solidFill>
                <a:latin typeface="Lato" panose="020F0502020204030203" pitchFamily="34" charset="0"/>
              </a:rPr>
              <a:t>Permits a transparent, repeatable and reproducible GMM workflow.</a:t>
            </a:r>
            <a:br>
              <a:rPr lang="en-GB" sz="1800" dirty="0">
                <a:solidFill>
                  <a:schemeClr val="bg1"/>
                </a:solidFill>
                <a:latin typeface="Lato" panose="020F0502020204030203" pitchFamily="34" charset="0"/>
              </a:rPr>
            </a:br>
            <a:endParaRPr lang="en-GB" sz="1800" dirty="0">
              <a:solidFill>
                <a:schemeClr val="bg1"/>
              </a:solidFill>
              <a:latin typeface="Lato" panose="020F0502020204030203" pitchFamily="34" charset="0"/>
            </a:endParaRPr>
          </a:p>
          <a:p>
            <a:r>
              <a:rPr lang="en-GB" sz="1800" dirty="0">
                <a:solidFill>
                  <a:schemeClr val="bg1"/>
                </a:solidFill>
                <a:latin typeface="Lato" panose="020F0502020204030203" pitchFamily="34" charset="0"/>
              </a:rPr>
              <a:t>Note: you may find certain stages easier to process </a:t>
            </a:r>
            <a:br>
              <a:rPr lang="en-GB" sz="1800" dirty="0">
                <a:solidFill>
                  <a:schemeClr val="bg1"/>
                </a:solidFill>
                <a:latin typeface="Lato" panose="020F0502020204030203" pitchFamily="34" charset="0"/>
              </a:rPr>
            </a:br>
            <a:r>
              <a:rPr lang="en-GB" sz="1800" dirty="0">
                <a:solidFill>
                  <a:schemeClr val="bg1"/>
                </a:solidFill>
                <a:latin typeface="Lato" panose="020F0502020204030203" pitchFamily="34" charset="0"/>
              </a:rPr>
              <a:t>outside of the R environment e.g. digitisation (and that is fine!)</a:t>
            </a:r>
            <a:br>
              <a:rPr lang="en-GB" sz="1800" dirty="0">
                <a:solidFill>
                  <a:schemeClr val="bg1"/>
                </a:solidFill>
                <a:latin typeface="Lato" panose="020F0502020204030203" pitchFamily="34" charset="0"/>
              </a:rPr>
            </a:br>
            <a:endParaRPr lang="en-GB" sz="1800" dirty="0">
              <a:solidFill>
                <a:schemeClr val="bg1"/>
              </a:solidFill>
              <a:latin typeface="Lato" panose="020F0502020204030203" pitchFamily="34" charset="0"/>
            </a:endParaRPr>
          </a:p>
          <a:p>
            <a:pPr marL="0" indent="0">
              <a:buNone/>
            </a:pPr>
            <a:endParaRPr lang="en-GB" sz="1800" dirty="0">
              <a:solidFill>
                <a:schemeClr val="bg1"/>
              </a:solidFill>
            </a:endParaRPr>
          </a:p>
        </p:txBody>
      </p:sp>
      <p:pic>
        <p:nvPicPr>
          <p:cNvPr id="6" name="Graphic 5">
            <a:extLst>
              <a:ext uri="{FF2B5EF4-FFF2-40B4-BE49-F238E27FC236}">
                <a16:creationId xmlns:a16="http://schemas.microsoft.com/office/drawing/2014/main" id="{49883BF3-94B1-4380-ABF1-F7E4CE7C79D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32857" y="2492976"/>
            <a:ext cx="1872048" cy="1872048"/>
          </a:xfrm>
          <a:prstGeom prst="rect">
            <a:avLst/>
          </a:prstGeom>
        </p:spPr>
      </p:pic>
    </p:spTree>
    <p:extLst>
      <p:ext uri="{BB962C8B-B14F-4D97-AF65-F5344CB8AC3E}">
        <p14:creationId xmlns:p14="http://schemas.microsoft.com/office/powerpoint/2010/main" val="35916442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707886"/>
          </a:xfrm>
          <a:prstGeom prst="rect">
            <a:avLst/>
          </a:prstGeom>
          <a:noFill/>
        </p:spPr>
        <p:txBody>
          <a:bodyPr wrap="square" rtlCol="0">
            <a:spAutoFit/>
          </a:bodyPr>
          <a:lstStyle/>
          <a:p>
            <a:pPr lvl="0"/>
            <a:r>
              <a:rPr lang="en-GB" sz="4000" dirty="0">
                <a:solidFill>
                  <a:schemeClr val="bg2">
                    <a:lumMod val="50000"/>
                  </a:schemeClr>
                </a:solidFill>
                <a:latin typeface="Lato" panose="020F0502020204030203" pitchFamily="34" charset="0"/>
              </a:rPr>
              <a:t>Stage 3: Landmark digitisation</a:t>
            </a:r>
          </a:p>
        </p:txBody>
      </p:sp>
      <p:sp>
        <p:nvSpPr>
          <p:cNvPr id="5" name="Content Placeholder 4">
            <a:extLst>
              <a:ext uri="{FF2B5EF4-FFF2-40B4-BE49-F238E27FC236}">
                <a16:creationId xmlns:a16="http://schemas.microsoft.com/office/drawing/2014/main" id="{D8AE771D-417B-45EC-8FD2-67937A36EC62}"/>
              </a:ext>
            </a:extLst>
          </p:cNvPr>
          <p:cNvSpPr>
            <a:spLocks noGrp="1"/>
          </p:cNvSpPr>
          <p:nvPr>
            <p:ph idx="1"/>
          </p:nvPr>
        </p:nvSpPr>
        <p:spPr>
          <a:xfrm>
            <a:off x="585647" y="1960078"/>
            <a:ext cx="10522540" cy="4558287"/>
          </a:xfrm>
        </p:spPr>
        <p:txBody>
          <a:bodyPr>
            <a:normAutofit/>
          </a:bodyPr>
          <a:lstStyle/>
          <a:p>
            <a:pPr marL="0" indent="0">
              <a:buNone/>
            </a:pPr>
            <a:r>
              <a:rPr lang="en-GB" sz="1600" dirty="0">
                <a:solidFill>
                  <a:schemeClr val="bg2">
                    <a:lumMod val="50000"/>
                  </a:schemeClr>
                </a:solidFill>
                <a:latin typeface="Lato" panose="020F0502020204030203" pitchFamily="34" charset="0"/>
              </a:rPr>
              <a:t>Ask yourself…</a:t>
            </a:r>
          </a:p>
          <a:p>
            <a:pPr marL="0" indent="0">
              <a:buNone/>
            </a:pPr>
            <a:endParaRPr lang="en-GB" sz="1800" dirty="0">
              <a:solidFill>
                <a:schemeClr val="accent6"/>
              </a:solidFill>
              <a:latin typeface="Lato" panose="020F0502020204030203" pitchFamily="34" charset="0"/>
            </a:endParaRPr>
          </a:p>
          <a:p>
            <a:pPr marL="1232100" lvl="2" indent="-342900">
              <a:buClr>
                <a:schemeClr val="bg1"/>
              </a:buClr>
              <a:buSzPct val="150000"/>
              <a:buFont typeface="+mj-lt"/>
              <a:buAutoNum type="arabicPeriod"/>
            </a:pPr>
            <a:r>
              <a:rPr lang="en-GB" sz="1600" dirty="0">
                <a:solidFill>
                  <a:srgbClr val="008080"/>
                </a:solidFill>
                <a:latin typeface="Lato" panose="020F0502020204030203" pitchFamily="34" charset="0"/>
              </a:rPr>
              <a:t>Do all my specimens have the correct number of points?</a:t>
            </a:r>
            <a:br>
              <a:rPr lang="en-GB" sz="1600" dirty="0">
                <a:solidFill>
                  <a:srgbClr val="008080"/>
                </a:solidFill>
                <a:latin typeface="Lato" panose="020F0502020204030203" pitchFamily="34" charset="0"/>
              </a:rPr>
            </a:br>
            <a:endParaRPr lang="en-GB" sz="1600" dirty="0">
              <a:solidFill>
                <a:srgbClr val="008080"/>
              </a:solidFill>
              <a:latin typeface="Lato" panose="020F0502020204030203" pitchFamily="34" charset="0"/>
            </a:endParaRPr>
          </a:p>
          <a:p>
            <a:pPr marL="1232100" lvl="2" indent="-342900">
              <a:buClr>
                <a:schemeClr val="bg1"/>
              </a:buClr>
              <a:buSzPct val="150000"/>
              <a:buFont typeface="+mj-lt"/>
              <a:buAutoNum type="arabicPeriod"/>
            </a:pPr>
            <a:r>
              <a:rPr lang="en-GB" sz="1600" dirty="0">
                <a:solidFill>
                  <a:srgbClr val="008080"/>
                </a:solidFill>
                <a:latin typeface="Lato" panose="020F0502020204030203" pitchFamily="34" charset="0"/>
              </a:rPr>
              <a:t>Are all my landmarks in the correct order?</a:t>
            </a:r>
            <a:br>
              <a:rPr lang="en-GB" sz="1600" dirty="0">
                <a:solidFill>
                  <a:srgbClr val="008080"/>
                </a:solidFill>
                <a:latin typeface="Lato" panose="020F0502020204030203" pitchFamily="34" charset="0"/>
              </a:rPr>
            </a:br>
            <a:endParaRPr lang="en-GB" sz="1600" dirty="0">
              <a:solidFill>
                <a:srgbClr val="008080"/>
              </a:solidFill>
              <a:latin typeface="Lato" panose="020F0502020204030203" pitchFamily="34" charset="0"/>
            </a:endParaRPr>
          </a:p>
          <a:p>
            <a:pPr marL="1232100" lvl="2" indent="-342900">
              <a:buClr>
                <a:schemeClr val="bg1"/>
              </a:buClr>
              <a:buSzPct val="150000"/>
              <a:buFont typeface="+mj-lt"/>
              <a:buAutoNum type="arabicPeriod"/>
            </a:pPr>
            <a:r>
              <a:rPr lang="en-GB" sz="1600" dirty="0">
                <a:solidFill>
                  <a:srgbClr val="008080"/>
                </a:solidFill>
                <a:latin typeface="Lato" panose="020F0502020204030203" pitchFamily="34" charset="0"/>
              </a:rPr>
              <a:t>Are the ID labels correct?</a:t>
            </a:r>
            <a:br>
              <a:rPr lang="en-GB" sz="1600" dirty="0">
                <a:solidFill>
                  <a:srgbClr val="008080"/>
                </a:solidFill>
                <a:latin typeface="Lato" panose="020F0502020204030203" pitchFamily="34" charset="0"/>
              </a:rPr>
            </a:br>
            <a:endParaRPr lang="en-GB" sz="1600" dirty="0">
              <a:solidFill>
                <a:srgbClr val="008080"/>
              </a:solidFill>
              <a:latin typeface="Lato" panose="020F0502020204030203" pitchFamily="34" charset="0"/>
            </a:endParaRPr>
          </a:p>
          <a:p>
            <a:pPr marL="1232100" lvl="2" indent="-342900">
              <a:buClr>
                <a:schemeClr val="bg1"/>
              </a:buClr>
              <a:buSzPct val="150000"/>
              <a:buFont typeface="+mj-lt"/>
              <a:buAutoNum type="arabicPeriod"/>
            </a:pPr>
            <a:r>
              <a:rPr lang="en-GB" sz="1600" dirty="0">
                <a:solidFill>
                  <a:srgbClr val="008080"/>
                </a:solidFill>
                <a:latin typeface="Lato" panose="020F0502020204030203" pitchFamily="34" charset="0"/>
              </a:rPr>
              <a:t>Are they to scale? (For size-integrated analyses)</a:t>
            </a:r>
            <a:br>
              <a:rPr lang="en-GB" sz="1800" dirty="0">
                <a:solidFill>
                  <a:schemeClr val="accent6"/>
                </a:solidFill>
                <a:latin typeface="Lato" panose="020F0502020204030203" pitchFamily="34" charset="0"/>
              </a:rPr>
            </a:br>
            <a:endParaRPr lang="en-GB" sz="1800" dirty="0">
              <a:solidFill>
                <a:schemeClr val="accent6"/>
              </a:solidFill>
              <a:latin typeface="Lato" panose="020F0502020204030203" pitchFamily="34" charset="0"/>
            </a:endParaRPr>
          </a:p>
          <a:p>
            <a:pPr lvl="1">
              <a:buFont typeface="Wingdings" panose="05000000000000000000" pitchFamily="2" charset="2"/>
              <a:buChar char="§"/>
            </a:pPr>
            <a:endParaRPr lang="en-GB" sz="1800" b="1" dirty="0">
              <a:solidFill>
                <a:schemeClr val="accent6"/>
              </a:solidFill>
              <a:latin typeface="Lato" panose="020F0502020204030203" pitchFamily="34" charset="0"/>
            </a:endParaRPr>
          </a:p>
        </p:txBody>
      </p:sp>
      <p:pic>
        <p:nvPicPr>
          <p:cNvPr id="6" name="Picture 5">
            <a:extLst>
              <a:ext uri="{FF2B5EF4-FFF2-40B4-BE49-F238E27FC236}">
                <a16:creationId xmlns:a16="http://schemas.microsoft.com/office/drawing/2014/main" id="{4AFA9E2D-56F8-4398-B89C-C78E26BA1CCB}"/>
              </a:ext>
            </a:extLst>
          </p:cNvPr>
          <p:cNvPicPr>
            <a:picLocks noChangeAspect="1"/>
          </p:cNvPicPr>
          <p:nvPr/>
        </p:nvPicPr>
        <p:blipFill>
          <a:blip r:embed="rId2"/>
          <a:stretch>
            <a:fillRect/>
          </a:stretch>
        </p:blipFill>
        <p:spPr>
          <a:xfrm>
            <a:off x="9457312" y="614681"/>
            <a:ext cx="2314500" cy="5806377"/>
          </a:xfrm>
          <a:prstGeom prst="rect">
            <a:avLst/>
          </a:prstGeom>
        </p:spPr>
      </p:pic>
      <p:sp>
        <p:nvSpPr>
          <p:cNvPr id="7" name="Rectangle 6">
            <a:extLst>
              <a:ext uri="{FF2B5EF4-FFF2-40B4-BE49-F238E27FC236}">
                <a16:creationId xmlns:a16="http://schemas.microsoft.com/office/drawing/2014/main" id="{4E8B4A93-B8C5-4671-8DC2-86DBBE2F40F2}"/>
              </a:ext>
            </a:extLst>
          </p:cNvPr>
          <p:cNvSpPr/>
          <p:nvPr/>
        </p:nvSpPr>
        <p:spPr>
          <a:xfrm>
            <a:off x="9833739" y="6518365"/>
            <a:ext cx="1561646" cy="253916"/>
          </a:xfrm>
          <a:prstGeom prst="rect">
            <a:avLst/>
          </a:prstGeom>
        </p:spPr>
        <p:txBody>
          <a:bodyPr wrap="none">
            <a:spAutoFit/>
          </a:bodyPr>
          <a:lstStyle/>
          <a:p>
            <a:r>
              <a:rPr lang="en-GB" sz="1050" dirty="0">
                <a:solidFill>
                  <a:schemeClr val="bg2">
                    <a:lumMod val="50000"/>
                  </a:schemeClr>
                </a:solidFill>
                <a:latin typeface="Lato" panose="020F0502020204030203" pitchFamily="34" charset="0"/>
              </a:rPr>
              <a:t>An example of a .tps file</a:t>
            </a:r>
          </a:p>
        </p:txBody>
      </p:sp>
    </p:spTree>
    <p:extLst>
      <p:ext uri="{BB962C8B-B14F-4D97-AF65-F5344CB8AC3E}">
        <p14:creationId xmlns:p14="http://schemas.microsoft.com/office/powerpoint/2010/main" val="351966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C247459-522D-416D-ADFB-FCC8DA447FC8}"/>
              </a:ext>
            </a:extLst>
          </p:cNvPr>
          <p:cNvSpPr txBox="1"/>
          <p:nvPr/>
        </p:nvSpPr>
        <p:spPr>
          <a:xfrm flipH="1">
            <a:off x="476791" y="300446"/>
            <a:ext cx="11227528" cy="6340197"/>
          </a:xfrm>
          <a:prstGeom prst="rect">
            <a:avLst/>
          </a:prstGeom>
          <a:noFill/>
        </p:spPr>
        <p:txBody>
          <a:bodyPr wrap="square" rtlCol="0">
            <a:spAutoFit/>
          </a:bodyPr>
          <a:lstStyle/>
          <a:p>
            <a:r>
              <a:rPr lang="en-GB" sz="4000" dirty="0">
                <a:solidFill>
                  <a:srgbClr val="008080"/>
                </a:solidFill>
                <a:latin typeface="Lato" panose="020F0502020204030203" pitchFamily="34" charset="0"/>
              </a:rPr>
              <a:t>Different forms of shape analysis </a:t>
            </a:r>
          </a:p>
          <a:p>
            <a:endParaRPr lang="en-GB" dirty="0">
              <a:latin typeface="Lato" panose="020F0502020204030203" pitchFamily="34" charset="0"/>
            </a:endParaRPr>
          </a:p>
          <a:p>
            <a:endParaRPr lang="en-GB" dirty="0">
              <a:latin typeface="Lato" panose="020F0502020204030203" pitchFamily="34" charset="0"/>
            </a:endParaRPr>
          </a:p>
          <a:p>
            <a:endParaRPr lang="en-GB" sz="1600" dirty="0">
              <a:solidFill>
                <a:schemeClr val="bg2">
                  <a:lumMod val="50000"/>
                </a:schemeClr>
              </a:solidFill>
              <a:latin typeface="Lato" panose="020F0502020204030203" pitchFamily="34" charset="0"/>
            </a:endParaRPr>
          </a:p>
          <a:p>
            <a:pPr marL="342900" indent="-342900">
              <a:buFont typeface="+mj-lt"/>
              <a:buAutoNum type="arabicPeriod"/>
            </a:pPr>
            <a:r>
              <a:rPr lang="en-GB" b="1" dirty="0">
                <a:solidFill>
                  <a:srgbClr val="008080"/>
                </a:solidFill>
                <a:latin typeface="Lato" panose="020F0502020204030203" pitchFamily="34" charset="0"/>
              </a:rPr>
              <a:t>Landmark Analysis</a:t>
            </a:r>
            <a:br>
              <a:rPr lang="en-GB" b="1" dirty="0">
                <a:solidFill>
                  <a:srgbClr val="008080"/>
                </a:solidFill>
                <a:latin typeface="Lato" panose="020F0502020204030203" pitchFamily="34" charset="0"/>
              </a:rPr>
            </a:br>
            <a:br>
              <a:rPr lang="en-GB" dirty="0">
                <a:solidFill>
                  <a:srgbClr val="008080"/>
                </a:solidFill>
                <a:latin typeface="Lato" panose="020F0502020204030203" pitchFamily="34" charset="0"/>
              </a:rPr>
            </a:br>
            <a:endParaRPr lang="en-GB" dirty="0">
              <a:solidFill>
                <a:srgbClr val="008080"/>
              </a:solidFill>
              <a:latin typeface="Lato" panose="020F0502020204030203" pitchFamily="34" charset="0"/>
            </a:endParaRPr>
          </a:p>
          <a:p>
            <a:pPr marL="342900" indent="-342900">
              <a:buFont typeface="+mj-lt"/>
              <a:buAutoNum type="arabicPeriod"/>
            </a:pPr>
            <a:r>
              <a:rPr lang="en-GB" b="1" dirty="0">
                <a:solidFill>
                  <a:srgbClr val="008080"/>
                </a:solidFill>
                <a:latin typeface="Lato" panose="020F0502020204030203" pitchFamily="34" charset="0"/>
              </a:rPr>
              <a:t>Outline Analysis</a:t>
            </a:r>
            <a:br>
              <a:rPr lang="en-GB" b="1" dirty="0">
                <a:solidFill>
                  <a:srgbClr val="008080"/>
                </a:solidFill>
                <a:latin typeface="Lato" panose="020F0502020204030203" pitchFamily="34" charset="0"/>
              </a:rPr>
            </a:br>
            <a:endParaRPr lang="en-GB" b="1" dirty="0">
              <a:solidFill>
                <a:srgbClr val="008080"/>
              </a:solidFill>
              <a:latin typeface="Lato" panose="020F0502020204030203" pitchFamily="34" charset="0"/>
            </a:endParaRPr>
          </a:p>
          <a:p>
            <a:pPr marL="742950" lvl="1"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Semi-landmark Analysis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742950" lvl="1"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Fourier-based Analysis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200150" lvl="2"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Radial Fourier Analysis (RFA)</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200150" lvl="2"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Elliptic Fourier Analysis (EFA)</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200150" lvl="2"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Discrete Cosine Transform (DCT)</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742950" lvl="1" indent="-285750">
              <a:buFont typeface="Wingdings" panose="05000000000000000000" pitchFamily="2" charset="2"/>
              <a:buChar char="§"/>
            </a:pPr>
            <a:r>
              <a:rPr lang="en-GB" sz="1600" dirty="0">
                <a:solidFill>
                  <a:schemeClr val="bg2">
                    <a:lumMod val="50000"/>
                  </a:schemeClr>
                </a:solidFill>
                <a:latin typeface="Lato" panose="020F0502020204030203" pitchFamily="34" charset="0"/>
              </a:rPr>
              <a:t>Eigenshape Analysis</a:t>
            </a:r>
            <a:br>
              <a:rPr lang="en-GB" sz="1600" dirty="0">
                <a:solidFill>
                  <a:schemeClr val="bg2">
                    <a:lumMod val="50000"/>
                  </a:schemeClr>
                </a:solidFill>
                <a:latin typeface="Lato" panose="020F0502020204030203" pitchFamily="34" charset="0"/>
              </a:rPr>
            </a:b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342900" indent="-342900">
              <a:buFont typeface="+mj-lt"/>
              <a:buAutoNum type="arabicPeriod"/>
            </a:pPr>
            <a:r>
              <a:rPr lang="en-GB" b="1" dirty="0">
                <a:solidFill>
                  <a:srgbClr val="008080"/>
                </a:solidFill>
                <a:latin typeface="Lato" panose="020F0502020204030203" pitchFamily="34" charset="0"/>
              </a:rPr>
              <a:t>Other methods</a:t>
            </a:r>
            <a:r>
              <a:rPr lang="en-GB" b="1" dirty="0">
                <a:solidFill>
                  <a:schemeClr val="bg2">
                    <a:lumMod val="50000"/>
                  </a:schemeClr>
                </a:solidFill>
                <a:latin typeface="Lato" panose="020F0502020204030203" pitchFamily="34" charset="0"/>
              </a:rPr>
              <a:t> </a:t>
            </a:r>
            <a:r>
              <a:rPr lang="en-GB" sz="1600" dirty="0">
                <a:solidFill>
                  <a:schemeClr val="bg2">
                    <a:lumMod val="50000"/>
                  </a:schemeClr>
                </a:solidFill>
                <a:latin typeface="Lato" panose="020F0502020204030203" pitchFamily="34" charset="0"/>
              </a:rPr>
              <a:t>e.g. Polynomial Curve Fitting</a:t>
            </a:r>
          </a:p>
        </p:txBody>
      </p:sp>
      <p:cxnSp>
        <p:nvCxnSpPr>
          <p:cNvPr id="6" name="Straight Arrow Connector 5">
            <a:extLst>
              <a:ext uri="{FF2B5EF4-FFF2-40B4-BE49-F238E27FC236}">
                <a16:creationId xmlns:a16="http://schemas.microsoft.com/office/drawing/2014/main" id="{A26A9932-F215-4FE9-B9EF-6516725422F3}"/>
              </a:ext>
            </a:extLst>
          </p:cNvPr>
          <p:cNvCxnSpPr>
            <a:cxnSpLocks/>
          </p:cNvCxnSpPr>
          <p:nvPr/>
        </p:nvCxnSpPr>
        <p:spPr>
          <a:xfrm flipH="1">
            <a:off x="4702629" y="3429000"/>
            <a:ext cx="2204357" cy="1110343"/>
          </a:xfrm>
          <a:prstGeom prst="straightConnector1">
            <a:avLst/>
          </a:prstGeom>
          <a:ln w="28575">
            <a:solidFill>
              <a:srgbClr val="00808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48EBE67-2B40-4AFD-AD9E-1F29B464A2FD}"/>
              </a:ext>
            </a:extLst>
          </p:cNvPr>
          <p:cNvSpPr txBox="1"/>
          <p:nvPr/>
        </p:nvSpPr>
        <p:spPr>
          <a:xfrm>
            <a:off x="6398618" y="2967335"/>
            <a:ext cx="3659783" cy="400110"/>
          </a:xfrm>
          <a:prstGeom prst="rect">
            <a:avLst/>
          </a:prstGeom>
          <a:noFill/>
        </p:spPr>
        <p:txBody>
          <a:bodyPr wrap="square" rtlCol="0">
            <a:spAutoFit/>
          </a:bodyPr>
          <a:lstStyle/>
          <a:p>
            <a:pPr lvl="0"/>
            <a:r>
              <a:rPr lang="en-GB" sz="2000" dirty="0">
                <a:solidFill>
                  <a:srgbClr val="008080"/>
                </a:solidFill>
                <a:latin typeface="Lato" panose="020F0502020204030203" pitchFamily="34" charset="0"/>
              </a:rPr>
              <a:t>Workshop Two!</a:t>
            </a:r>
          </a:p>
        </p:txBody>
      </p:sp>
    </p:spTree>
    <p:extLst>
      <p:ext uri="{BB962C8B-B14F-4D97-AF65-F5344CB8AC3E}">
        <p14:creationId xmlns:p14="http://schemas.microsoft.com/office/powerpoint/2010/main" val="4238240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3B3302-4E32-40A9-8CDC-0AFD8590168E}"/>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a:extLst>
              <a:ext uri="{FF2B5EF4-FFF2-40B4-BE49-F238E27FC236}">
                <a16:creationId xmlns:a16="http://schemas.microsoft.com/office/drawing/2014/main" id="{813ABF43-2C41-42BC-84DE-A9AFE0236516}"/>
              </a:ext>
            </a:extLst>
          </p:cNvPr>
          <p:cNvSpPr>
            <a:spLocks noGrp="1"/>
          </p:cNvSpPr>
          <p:nvPr>
            <p:ph type="title"/>
          </p:nvPr>
        </p:nvSpPr>
        <p:spPr>
          <a:xfrm>
            <a:off x="838200" y="365125"/>
            <a:ext cx="10515600" cy="1325563"/>
          </a:xfrm>
          <a:solidFill>
            <a:srgbClr val="008080"/>
          </a:solidFill>
        </p:spPr>
        <p:txBody>
          <a:bodyPr>
            <a:normAutofit/>
          </a:bodyPr>
          <a:lstStyle/>
          <a:p>
            <a:r>
              <a:rPr lang="en-GB" sz="4000" dirty="0">
                <a:solidFill>
                  <a:schemeClr val="bg1"/>
                </a:solidFill>
                <a:latin typeface="Lato" panose="020F0502020204030203" pitchFamily="34" charset="0"/>
              </a:rPr>
              <a:t>Generalised Procrustes Analysis (GPA)</a:t>
            </a:r>
          </a:p>
        </p:txBody>
      </p:sp>
      <p:sp>
        <p:nvSpPr>
          <p:cNvPr id="14" name="Content Placeholder 4">
            <a:extLst>
              <a:ext uri="{FF2B5EF4-FFF2-40B4-BE49-F238E27FC236}">
                <a16:creationId xmlns:a16="http://schemas.microsoft.com/office/drawing/2014/main" id="{A5333E4D-FA4B-4F68-BDAE-E49916B187FF}"/>
              </a:ext>
            </a:extLst>
          </p:cNvPr>
          <p:cNvSpPr txBox="1">
            <a:spLocks/>
          </p:cNvSpPr>
          <p:nvPr/>
        </p:nvSpPr>
        <p:spPr>
          <a:xfrm>
            <a:off x="1324587" y="1960079"/>
            <a:ext cx="9542826" cy="3937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99000"/>
              </a:lnSpc>
              <a:spcBef>
                <a:spcPts val="600"/>
              </a:spcBef>
              <a:spcAft>
                <a:spcPct val="0"/>
              </a:spcAft>
              <a:buClr>
                <a:srgbClr val="000000"/>
              </a:buClr>
              <a:buSzPct val="100000"/>
              <a:buFont typeface="Arial" panose="020B0604020202020204" pitchFamily="34" charset="0"/>
              <a:buNone/>
            </a:pPr>
            <a:r>
              <a:rPr lang="en-GB" sz="1800" kern="0" dirty="0">
                <a:solidFill>
                  <a:schemeClr val="bg1"/>
                </a:solidFill>
                <a:latin typeface="Lato" panose="020F0502020204030203" pitchFamily="34" charset="0"/>
              </a:rPr>
              <a:t>Also known as…</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Procrustes Superimposition</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Procrustes Analysis</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Procrustes Fitting</a:t>
            </a:r>
          </a:p>
          <a:p>
            <a:pPr marL="1003500" lvl="1" indent="-571500"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Generalised Least Squares</a:t>
            </a:r>
            <a:br>
              <a:rPr lang="en-GB" sz="1800" kern="0" dirty="0">
                <a:solidFill>
                  <a:schemeClr val="bg1"/>
                </a:solidFill>
                <a:latin typeface="Lato" panose="020F0502020204030203" pitchFamily="34" charset="0"/>
              </a:rPr>
            </a:br>
            <a:endParaRPr lang="en-GB" sz="1800" kern="0" dirty="0">
              <a:solidFill>
                <a:schemeClr val="bg1"/>
              </a:solidFill>
              <a:latin typeface="Lato" panose="020F0502020204030203" pitchFamily="34" charset="0"/>
            </a:endParaRPr>
          </a:p>
          <a:p>
            <a:pPr marL="0" indent="0" fontAlgn="base">
              <a:lnSpc>
                <a:spcPct val="99000"/>
              </a:lnSpc>
              <a:spcBef>
                <a:spcPts val="600"/>
              </a:spcBef>
              <a:spcAft>
                <a:spcPct val="0"/>
              </a:spcAft>
              <a:buClr>
                <a:srgbClr val="000000"/>
              </a:buClr>
              <a:buSzPct val="100000"/>
              <a:buFont typeface="Arial" panose="020B0604020202020204" pitchFamily="34" charset="0"/>
              <a:buNone/>
            </a:pPr>
            <a:endParaRPr lang="en-GB" sz="1800" kern="0" dirty="0">
              <a:solidFill>
                <a:schemeClr val="bg1"/>
              </a:solidFill>
              <a:latin typeface="Lato" panose="020F0502020204030203" pitchFamily="34" charset="0"/>
            </a:endParaRPr>
          </a:p>
          <a:p>
            <a:pPr marL="0" indent="0" algn="ctr" fontAlgn="base">
              <a:lnSpc>
                <a:spcPct val="99000"/>
              </a:lnSpc>
              <a:spcBef>
                <a:spcPts val="600"/>
              </a:spcBef>
              <a:spcAft>
                <a:spcPct val="0"/>
              </a:spcAft>
              <a:buClr>
                <a:srgbClr val="000000"/>
              </a:buClr>
              <a:buSzPct val="100000"/>
              <a:buFont typeface="Arial" panose="020B0604020202020204" pitchFamily="34" charset="0"/>
              <a:buNone/>
            </a:pPr>
            <a:r>
              <a:rPr lang="en-GB" sz="1800" kern="0" dirty="0">
                <a:solidFill>
                  <a:schemeClr val="bg1"/>
                </a:solidFill>
                <a:latin typeface="Lato" panose="020F0502020204030203" pitchFamily="34" charset="0"/>
              </a:rPr>
              <a:t>Procedure to isolate shape from a number of sometimes related variables, </a:t>
            </a:r>
            <a:br>
              <a:rPr lang="en-GB" sz="1800" kern="0" dirty="0">
                <a:solidFill>
                  <a:schemeClr val="bg1"/>
                </a:solidFill>
                <a:latin typeface="Lato" panose="020F0502020204030203" pitchFamily="34" charset="0"/>
              </a:rPr>
            </a:br>
            <a:r>
              <a:rPr lang="en-GB" sz="1800" kern="0" dirty="0">
                <a:solidFill>
                  <a:schemeClr val="bg1"/>
                </a:solidFill>
                <a:latin typeface="Lato" panose="020F0502020204030203" pitchFamily="34" charset="0"/>
              </a:rPr>
              <a:t>specifically </a:t>
            </a:r>
            <a:r>
              <a:rPr lang="en-GB" sz="1800" b="1" i="1" kern="0" dirty="0">
                <a:solidFill>
                  <a:schemeClr val="bg1"/>
                </a:solidFill>
                <a:latin typeface="Lato" panose="020F0502020204030203" pitchFamily="34" charset="0"/>
              </a:rPr>
              <a:t>rotation</a:t>
            </a:r>
            <a:r>
              <a:rPr lang="en-GB" sz="1800" b="1" kern="0" dirty="0">
                <a:solidFill>
                  <a:schemeClr val="bg1"/>
                </a:solidFill>
                <a:latin typeface="Lato" panose="020F0502020204030203" pitchFamily="34" charset="0"/>
              </a:rPr>
              <a:t>, </a:t>
            </a:r>
            <a:r>
              <a:rPr lang="en-GB" sz="1800" b="1" i="1" kern="0" dirty="0">
                <a:solidFill>
                  <a:schemeClr val="bg1"/>
                </a:solidFill>
                <a:latin typeface="Lato" panose="020F0502020204030203" pitchFamily="34" charset="0"/>
              </a:rPr>
              <a:t>size</a:t>
            </a:r>
            <a:r>
              <a:rPr lang="en-GB" sz="1800" b="1" kern="0" dirty="0">
                <a:solidFill>
                  <a:schemeClr val="bg1"/>
                </a:solidFill>
                <a:latin typeface="Lato" panose="020F0502020204030203" pitchFamily="34" charset="0"/>
              </a:rPr>
              <a:t> and </a:t>
            </a:r>
            <a:r>
              <a:rPr lang="en-GB" sz="1800" b="1" i="1" kern="0" dirty="0">
                <a:solidFill>
                  <a:schemeClr val="bg1"/>
                </a:solidFill>
                <a:latin typeface="Lato" panose="020F0502020204030203" pitchFamily="34" charset="0"/>
              </a:rPr>
              <a:t>translation</a:t>
            </a:r>
          </a:p>
        </p:txBody>
      </p:sp>
    </p:spTree>
    <p:extLst>
      <p:ext uri="{BB962C8B-B14F-4D97-AF65-F5344CB8AC3E}">
        <p14:creationId xmlns:p14="http://schemas.microsoft.com/office/powerpoint/2010/main" val="3970370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C422DF-832F-4CE6-B01A-85BE76452820}"/>
              </a:ext>
            </a:extLst>
          </p:cNvPr>
          <p:cNvPicPr>
            <a:picLocks noChangeAspect="1"/>
          </p:cNvPicPr>
          <p:nvPr/>
        </p:nvPicPr>
        <p:blipFill>
          <a:blip r:embed="rId2"/>
          <a:stretch>
            <a:fillRect/>
          </a:stretch>
        </p:blipFill>
        <p:spPr>
          <a:xfrm>
            <a:off x="0" y="180289"/>
            <a:ext cx="12192000" cy="6497421"/>
          </a:xfrm>
          <a:prstGeom prst="rect">
            <a:avLst/>
          </a:prstGeom>
        </p:spPr>
      </p:pic>
    </p:spTree>
    <p:extLst>
      <p:ext uri="{BB962C8B-B14F-4D97-AF65-F5344CB8AC3E}">
        <p14:creationId xmlns:p14="http://schemas.microsoft.com/office/powerpoint/2010/main" val="31474097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3B3302-4E32-40A9-8CDC-0AFD8590168E}"/>
              </a:ext>
            </a:extLst>
          </p:cNvPr>
          <p:cNvSpPr/>
          <p:nvPr/>
        </p:nvSpPr>
        <p:spPr>
          <a:xfrm>
            <a:off x="0" y="0"/>
            <a:ext cx="62865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a:extLst>
              <a:ext uri="{FF2B5EF4-FFF2-40B4-BE49-F238E27FC236}">
                <a16:creationId xmlns:a16="http://schemas.microsoft.com/office/drawing/2014/main" id="{813ABF43-2C41-42BC-84DE-A9AFE0236516}"/>
              </a:ext>
            </a:extLst>
          </p:cNvPr>
          <p:cNvSpPr>
            <a:spLocks noGrp="1"/>
          </p:cNvSpPr>
          <p:nvPr>
            <p:ph type="title"/>
          </p:nvPr>
        </p:nvSpPr>
        <p:spPr>
          <a:xfrm>
            <a:off x="419100" y="336860"/>
            <a:ext cx="5448300" cy="1325563"/>
          </a:xfrm>
          <a:solidFill>
            <a:srgbClr val="008080"/>
          </a:solidFill>
        </p:spPr>
        <p:txBody>
          <a:bodyPr>
            <a:normAutofit/>
          </a:bodyPr>
          <a:lstStyle/>
          <a:p>
            <a:r>
              <a:rPr lang="en-GB" sz="2400" dirty="0">
                <a:solidFill>
                  <a:schemeClr val="bg1"/>
                </a:solidFill>
                <a:latin typeface="Lato" panose="020F0502020204030203" pitchFamily="34" charset="0"/>
              </a:rPr>
              <a:t>Generalised Procrustes Analysis (GPA)</a:t>
            </a:r>
          </a:p>
        </p:txBody>
      </p:sp>
      <p:sp>
        <p:nvSpPr>
          <p:cNvPr id="14" name="Content Placeholder 4">
            <a:extLst>
              <a:ext uri="{FF2B5EF4-FFF2-40B4-BE49-F238E27FC236}">
                <a16:creationId xmlns:a16="http://schemas.microsoft.com/office/drawing/2014/main" id="{A5333E4D-FA4B-4F68-BDAE-E49916B187FF}"/>
              </a:ext>
            </a:extLst>
          </p:cNvPr>
          <p:cNvSpPr txBox="1">
            <a:spLocks/>
          </p:cNvSpPr>
          <p:nvPr/>
        </p:nvSpPr>
        <p:spPr>
          <a:xfrm>
            <a:off x="662293" y="1998704"/>
            <a:ext cx="4961913" cy="286059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99000"/>
              </a:lnSpc>
              <a:spcBef>
                <a:spcPts val="600"/>
              </a:spcBef>
              <a:spcAft>
                <a:spcPct val="0"/>
              </a:spcAft>
              <a:buClr>
                <a:srgbClr val="000000"/>
              </a:buClr>
              <a:buSzPct val="100000"/>
              <a:buNone/>
            </a:pPr>
            <a:r>
              <a:rPr lang="en-GB" sz="1600" kern="0" dirty="0">
                <a:solidFill>
                  <a:schemeClr val="bg1"/>
                </a:solidFill>
                <a:latin typeface="Lato" panose="020F0502020204030203" pitchFamily="34" charset="0"/>
              </a:rPr>
              <a:t>The raw coordinates are…</a:t>
            </a:r>
          </a:p>
          <a:p>
            <a:pPr fontAlgn="base">
              <a:lnSpc>
                <a:spcPct val="99000"/>
              </a:lnSpc>
              <a:spcBef>
                <a:spcPts val="600"/>
              </a:spcBef>
              <a:spcAft>
                <a:spcPct val="0"/>
              </a:spcAft>
              <a:buClr>
                <a:schemeClr val="bg1"/>
              </a:buClr>
              <a:buSzPct val="100000"/>
            </a:pPr>
            <a:r>
              <a:rPr lang="en-GB" sz="1600" kern="0" dirty="0">
                <a:solidFill>
                  <a:schemeClr val="bg1"/>
                </a:solidFill>
                <a:latin typeface="Lato" panose="020F0502020204030203" pitchFamily="34" charset="0"/>
              </a:rPr>
              <a:t>Translated to a common centroid </a:t>
            </a:r>
            <a:r>
              <a:rPr lang="en-GB" sz="1600" b="1" kern="0" dirty="0">
                <a:solidFill>
                  <a:schemeClr val="bg1"/>
                </a:solidFill>
                <a:latin typeface="Lato" panose="020F0502020204030203" pitchFamily="34" charset="0"/>
              </a:rPr>
              <a:t>(A-B)</a:t>
            </a:r>
          </a:p>
          <a:p>
            <a:pPr fontAlgn="base">
              <a:lnSpc>
                <a:spcPct val="99000"/>
              </a:lnSpc>
              <a:spcBef>
                <a:spcPts val="600"/>
              </a:spcBef>
              <a:spcAft>
                <a:spcPct val="0"/>
              </a:spcAft>
              <a:buClr>
                <a:schemeClr val="bg1"/>
              </a:buClr>
              <a:buSzPct val="100000"/>
            </a:pPr>
            <a:r>
              <a:rPr lang="en-GB" sz="1600" kern="0" dirty="0">
                <a:solidFill>
                  <a:schemeClr val="bg1"/>
                </a:solidFill>
                <a:latin typeface="Lato" panose="020F0502020204030203" pitchFamily="34" charset="0"/>
              </a:rPr>
              <a:t>Scaled to the same centroid size </a:t>
            </a:r>
            <a:r>
              <a:rPr lang="en-GB" sz="1600" b="1" kern="0" dirty="0">
                <a:solidFill>
                  <a:schemeClr val="bg1"/>
                </a:solidFill>
                <a:latin typeface="Lato" panose="020F0502020204030203" pitchFamily="34" charset="0"/>
              </a:rPr>
              <a:t>(B-C)</a:t>
            </a:r>
          </a:p>
          <a:p>
            <a:pPr fontAlgn="base">
              <a:lnSpc>
                <a:spcPct val="99000"/>
              </a:lnSpc>
              <a:spcBef>
                <a:spcPts val="600"/>
              </a:spcBef>
              <a:spcAft>
                <a:spcPct val="0"/>
              </a:spcAft>
              <a:buClr>
                <a:schemeClr val="bg1"/>
              </a:buClr>
              <a:buSzPct val="100000"/>
            </a:pPr>
            <a:r>
              <a:rPr lang="en-GB" sz="1600" kern="0" dirty="0">
                <a:solidFill>
                  <a:schemeClr val="bg1"/>
                </a:solidFill>
                <a:latin typeface="Lato" panose="020F0502020204030203" pitchFamily="34" charset="0"/>
              </a:rPr>
              <a:t>Rotated to minimise the summed square </a:t>
            </a:r>
            <a:br>
              <a:rPr lang="en-GB" sz="1600" kern="0" dirty="0">
                <a:solidFill>
                  <a:schemeClr val="bg1"/>
                </a:solidFill>
                <a:latin typeface="Lato" panose="020F0502020204030203" pitchFamily="34" charset="0"/>
              </a:rPr>
            </a:br>
            <a:r>
              <a:rPr lang="en-GB" sz="1600" kern="0" dirty="0">
                <a:solidFill>
                  <a:schemeClr val="bg1"/>
                </a:solidFill>
                <a:latin typeface="Lato" panose="020F0502020204030203" pitchFamily="34" charset="0"/>
              </a:rPr>
              <a:t>distances between landmarks </a:t>
            </a:r>
            <a:r>
              <a:rPr lang="en-GB" sz="1600" b="1" kern="0" dirty="0">
                <a:solidFill>
                  <a:schemeClr val="bg1"/>
                </a:solidFill>
                <a:latin typeface="Lato" panose="020F0502020204030203" pitchFamily="34" charset="0"/>
              </a:rPr>
              <a:t>(C-D)</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marL="0" indent="0" algn="ctr" fontAlgn="base">
              <a:lnSpc>
                <a:spcPct val="99000"/>
              </a:lnSpc>
              <a:spcBef>
                <a:spcPts val="600"/>
              </a:spcBef>
              <a:spcAft>
                <a:spcPct val="0"/>
              </a:spcAft>
              <a:buClr>
                <a:srgbClr val="000000"/>
              </a:buClr>
              <a:buSzPct val="100000"/>
              <a:buNone/>
            </a:pPr>
            <a:r>
              <a:rPr lang="en-GB" sz="1600" kern="0" dirty="0">
                <a:solidFill>
                  <a:schemeClr val="bg1"/>
                </a:solidFill>
                <a:latin typeface="Lato" panose="020F0502020204030203" pitchFamily="34" charset="0"/>
              </a:rPr>
              <a:t>Outcome: </a:t>
            </a:r>
            <a:r>
              <a:rPr lang="en-GB" sz="1600" b="1" kern="0" dirty="0">
                <a:solidFill>
                  <a:schemeClr val="bg1"/>
                </a:solidFill>
                <a:latin typeface="Lato" panose="020F0502020204030203" pitchFamily="34" charset="0"/>
              </a:rPr>
              <a:t>Procrustes coordinates</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marL="0" indent="0" algn="ctr" fontAlgn="base">
              <a:lnSpc>
                <a:spcPct val="99000"/>
              </a:lnSpc>
              <a:spcBef>
                <a:spcPts val="600"/>
              </a:spcBef>
              <a:spcAft>
                <a:spcPct val="0"/>
              </a:spcAft>
              <a:buClr>
                <a:srgbClr val="000000"/>
              </a:buClr>
              <a:buSzPct val="100000"/>
              <a:buNone/>
            </a:pPr>
            <a:r>
              <a:rPr lang="en-GB" sz="1600" kern="0" dirty="0">
                <a:solidFill>
                  <a:schemeClr val="bg1"/>
                </a:solidFill>
                <a:latin typeface="Lato" panose="020F0502020204030203" pitchFamily="34" charset="0"/>
              </a:rPr>
              <a:t>The Procrustes coordinates = shape </a:t>
            </a:r>
            <a:r>
              <a:rPr lang="en-GB" sz="1600" i="1" kern="0" dirty="0">
                <a:solidFill>
                  <a:schemeClr val="bg1"/>
                </a:solidFill>
                <a:latin typeface="Lato" panose="020F0502020204030203" pitchFamily="34" charset="0"/>
              </a:rPr>
              <a:t>per se</a:t>
            </a:r>
            <a:br>
              <a:rPr lang="en-GB" sz="1600" i="1"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p:txBody>
      </p:sp>
      <p:pic>
        <p:nvPicPr>
          <p:cNvPr id="6" name="Picture 5">
            <a:extLst>
              <a:ext uri="{FF2B5EF4-FFF2-40B4-BE49-F238E27FC236}">
                <a16:creationId xmlns:a16="http://schemas.microsoft.com/office/drawing/2014/main" id="{F459B07F-7F4C-479F-B142-FD889E13BFE1}"/>
              </a:ext>
            </a:extLst>
          </p:cNvPr>
          <p:cNvPicPr>
            <a:picLocks noChangeAspect="1"/>
          </p:cNvPicPr>
          <p:nvPr/>
        </p:nvPicPr>
        <p:blipFill>
          <a:blip r:embed="rId2"/>
          <a:stretch>
            <a:fillRect/>
          </a:stretch>
        </p:blipFill>
        <p:spPr>
          <a:xfrm>
            <a:off x="6529693" y="1760374"/>
            <a:ext cx="5497286" cy="3337252"/>
          </a:xfrm>
          <a:prstGeom prst="rect">
            <a:avLst/>
          </a:prstGeom>
        </p:spPr>
      </p:pic>
      <p:sp>
        <p:nvSpPr>
          <p:cNvPr id="7" name="Rectangle 6">
            <a:extLst>
              <a:ext uri="{FF2B5EF4-FFF2-40B4-BE49-F238E27FC236}">
                <a16:creationId xmlns:a16="http://schemas.microsoft.com/office/drawing/2014/main" id="{07D91903-3E04-4665-B1F4-65D3D1F850DC}"/>
              </a:ext>
            </a:extLst>
          </p:cNvPr>
          <p:cNvSpPr/>
          <p:nvPr/>
        </p:nvSpPr>
        <p:spPr>
          <a:xfrm>
            <a:off x="77209" y="6151808"/>
            <a:ext cx="6132079" cy="369332"/>
          </a:xfrm>
          <a:prstGeom prst="rect">
            <a:avLst/>
          </a:prstGeom>
        </p:spPr>
        <p:txBody>
          <a:bodyPr wrap="square">
            <a:spAutoFit/>
          </a:bodyPr>
          <a:lstStyle/>
          <a:p>
            <a:pPr lvl="0" eaLnBrk="0" fontAlgn="base" hangingPunct="0">
              <a:spcBef>
                <a:spcPct val="30000"/>
              </a:spcBef>
              <a:spcAft>
                <a:spcPct val="0"/>
              </a:spcAft>
              <a:defRPr/>
            </a:pPr>
            <a:r>
              <a:rPr lang="en-GB" sz="900" dirty="0" err="1">
                <a:solidFill>
                  <a:schemeClr val="bg1"/>
                </a:solidFill>
                <a:latin typeface="Lato" panose="020F0502020204030203" pitchFamily="34" charset="0"/>
              </a:rPr>
              <a:t>Mitteroecker</a:t>
            </a:r>
            <a:r>
              <a:rPr lang="en-GB" sz="900" dirty="0">
                <a:solidFill>
                  <a:schemeClr val="bg1"/>
                </a:solidFill>
                <a:latin typeface="Lato" panose="020F0502020204030203" pitchFamily="34" charset="0"/>
              </a:rPr>
              <a:t>, P., Gunz, P., </a:t>
            </a:r>
            <a:r>
              <a:rPr lang="en-GB" sz="900" dirty="0" err="1">
                <a:solidFill>
                  <a:schemeClr val="bg1"/>
                </a:solidFill>
                <a:latin typeface="Lato" panose="020F0502020204030203" pitchFamily="34" charset="0"/>
              </a:rPr>
              <a:t>Windhager</a:t>
            </a:r>
            <a:r>
              <a:rPr lang="en-GB" sz="900" dirty="0">
                <a:solidFill>
                  <a:schemeClr val="bg1"/>
                </a:solidFill>
                <a:latin typeface="Lato" panose="020F0502020204030203" pitchFamily="34" charset="0"/>
              </a:rPr>
              <a:t>, S. &amp; Schaefer, K. (2013). A brief review of shape, form, and allometry in geometric morphometrics, with applications to human facial morphology. </a:t>
            </a:r>
            <a:r>
              <a:rPr lang="en-GB" sz="900" i="1" dirty="0" err="1">
                <a:solidFill>
                  <a:schemeClr val="bg1"/>
                </a:solidFill>
                <a:latin typeface="Lato" panose="020F0502020204030203" pitchFamily="34" charset="0"/>
              </a:rPr>
              <a:t>Hysterix</a:t>
            </a:r>
            <a:r>
              <a:rPr lang="en-GB" sz="900" i="1" dirty="0">
                <a:solidFill>
                  <a:schemeClr val="bg1"/>
                </a:solidFill>
                <a:latin typeface="Lato" panose="020F0502020204030203" pitchFamily="34" charset="0"/>
              </a:rPr>
              <a:t>, the Italian Journal of Mammalogy</a:t>
            </a:r>
            <a:r>
              <a:rPr lang="en-GB" sz="900" dirty="0">
                <a:solidFill>
                  <a:schemeClr val="bg1"/>
                </a:solidFill>
                <a:latin typeface="Lato" panose="020F0502020204030203" pitchFamily="34" charset="0"/>
              </a:rPr>
              <a:t>. pp. 59-66.</a:t>
            </a:r>
          </a:p>
        </p:txBody>
      </p:sp>
    </p:spTree>
    <p:extLst>
      <p:ext uri="{BB962C8B-B14F-4D97-AF65-F5344CB8AC3E}">
        <p14:creationId xmlns:p14="http://schemas.microsoft.com/office/powerpoint/2010/main" val="21666193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3B3302-4E32-40A9-8CDC-0AFD8590168E}"/>
              </a:ext>
            </a:extLst>
          </p:cNvPr>
          <p:cNvSpPr/>
          <p:nvPr/>
        </p:nvSpPr>
        <p:spPr>
          <a:xfrm>
            <a:off x="0" y="0"/>
            <a:ext cx="62865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a:extLst>
              <a:ext uri="{FF2B5EF4-FFF2-40B4-BE49-F238E27FC236}">
                <a16:creationId xmlns:a16="http://schemas.microsoft.com/office/drawing/2014/main" id="{813ABF43-2C41-42BC-84DE-A9AFE0236516}"/>
              </a:ext>
            </a:extLst>
          </p:cNvPr>
          <p:cNvSpPr>
            <a:spLocks noGrp="1"/>
          </p:cNvSpPr>
          <p:nvPr>
            <p:ph type="title"/>
          </p:nvPr>
        </p:nvSpPr>
        <p:spPr>
          <a:xfrm>
            <a:off x="419100" y="336860"/>
            <a:ext cx="5448300" cy="1325563"/>
          </a:xfrm>
          <a:solidFill>
            <a:srgbClr val="008080"/>
          </a:solidFill>
        </p:spPr>
        <p:txBody>
          <a:bodyPr>
            <a:normAutofit/>
          </a:bodyPr>
          <a:lstStyle/>
          <a:p>
            <a:r>
              <a:rPr lang="en-GB" sz="2400" dirty="0">
                <a:solidFill>
                  <a:schemeClr val="bg1"/>
                </a:solidFill>
                <a:latin typeface="Lato" panose="020F0502020204030203" pitchFamily="34" charset="0"/>
              </a:rPr>
              <a:t>Who was Procrustes?</a:t>
            </a:r>
          </a:p>
        </p:txBody>
      </p:sp>
      <p:sp>
        <p:nvSpPr>
          <p:cNvPr id="14" name="Content Placeholder 4">
            <a:extLst>
              <a:ext uri="{FF2B5EF4-FFF2-40B4-BE49-F238E27FC236}">
                <a16:creationId xmlns:a16="http://schemas.microsoft.com/office/drawing/2014/main" id="{A5333E4D-FA4B-4F68-BDAE-E49916B187FF}"/>
              </a:ext>
            </a:extLst>
          </p:cNvPr>
          <p:cNvSpPr txBox="1">
            <a:spLocks/>
          </p:cNvSpPr>
          <p:nvPr/>
        </p:nvSpPr>
        <p:spPr>
          <a:xfrm>
            <a:off x="662293" y="1998704"/>
            <a:ext cx="4758793"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99000"/>
              </a:lnSpc>
              <a:spcBef>
                <a:spcPts val="600"/>
              </a:spcBef>
              <a:spcAft>
                <a:spcPct val="0"/>
              </a:spcAft>
              <a:buClr>
                <a:srgbClr val="000000"/>
              </a:buClr>
              <a:buSzPct val="100000"/>
              <a:buNone/>
            </a:pPr>
            <a:r>
              <a:rPr lang="en-GB" sz="1600" kern="0" dirty="0">
                <a:solidFill>
                  <a:schemeClr val="bg1"/>
                </a:solidFill>
                <a:latin typeface="Lato" panose="020F0502020204030203" pitchFamily="34" charset="0"/>
              </a:rPr>
              <a:t>In Greek Mythology…</a:t>
            </a:r>
            <a:br>
              <a:rPr lang="en-GB" sz="1600" kern="0" dirty="0">
                <a:solidFill>
                  <a:schemeClr val="bg1"/>
                </a:solidFill>
                <a:latin typeface="Lato" panose="020F0502020204030203" pitchFamily="34" charset="0"/>
              </a:rPr>
            </a:br>
            <a:endParaRPr lang="en-GB" sz="16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pPr>
            <a:r>
              <a:rPr lang="en-GB" sz="1400" kern="0" dirty="0">
                <a:solidFill>
                  <a:schemeClr val="bg1"/>
                </a:solidFill>
                <a:latin typeface="Lato" panose="020F0502020204030203" pitchFamily="34" charset="0"/>
              </a:rPr>
              <a:t>Procrustes was a son of Poseidon and lived on a sacred way between Athens and Eleusis.</a:t>
            </a:r>
            <a:br>
              <a:rPr lang="en-GB" sz="1400" kern="0" dirty="0">
                <a:solidFill>
                  <a:schemeClr val="bg1"/>
                </a:solidFill>
                <a:latin typeface="Lato" panose="020F0502020204030203" pitchFamily="34" charset="0"/>
              </a:rPr>
            </a:br>
            <a:endParaRPr lang="en-GB" sz="14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pPr>
            <a:r>
              <a:rPr lang="en-GB" sz="1400" kern="0" dirty="0">
                <a:solidFill>
                  <a:schemeClr val="bg1"/>
                </a:solidFill>
                <a:latin typeface="Lato" panose="020F0502020204030203" pitchFamily="34" charset="0"/>
              </a:rPr>
              <a:t>There he had a bed, in which he invited every passer-by to spend the night, and where he set to work on them with his blacksmith's hammer, to stretch them to fit.</a:t>
            </a:r>
            <a:br>
              <a:rPr lang="en-GB" sz="1400" kern="0" dirty="0">
                <a:solidFill>
                  <a:schemeClr val="bg1"/>
                </a:solidFill>
                <a:latin typeface="Lato" panose="020F0502020204030203" pitchFamily="34" charset="0"/>
              </a:rPr>
            </a:br>
            <a:endParaRPr lang="en-GB" sz="14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pPr>
            <a:r>
              <a:rPr lang="en-GB" sz="1400" kern="0" dirty="0">
                <a:solidFill>
                  <a:schemeClr val="bg1"/>
                </a:solidFill>
                <a:latin typeface="Lato" panose="020F0502020204030203" pitchFamily="34" charset="0"/>
              </a:rPr>
              <a:t>In later </a:t>
            </a:r>
            <a:r>
              <a:rPr lang="en-GB" sz="1400" kern="0" dirty="0" err="1">
                <a:solidFill>
                  <a:schemeClr val="bg1"/>
                </a:solidFill>
                <a:latin typeface="Lato" panose="020F0502020204030203" pitchFamily="34" charset="0"/>
              </a:rPr>
              <a:t>tellings</a:t>
            </a:r>
            <a:r>
              <a:rPr lang="en-GB" sz="1400" kern="0" dirty="0">
                <a:solidFill>
                  <a:schemeClr val="bg1"/>
                </a:solidFill>
                <a:latin typeface="Lato" panose="020F0502020204030203" pitchFamily="34" charset="0"/>
              </a:rPr>
              <a:t>, if the guest proved too tall, Procrustes would amputate the excess length; nobody ever fitted the bed exactly.</a:t>
            </a:r>
            <a:br>
              <a:rPr lang="en-GB" sz="1400" kern="0" dirty="0">
                <a:solidFill>
                  <a:schemeClr val="bg1"/>
                </a:solidFill>
                <a:latin typeface="Lato" panose="020F0502020204030203" pitchFamily="34" charset="0"/>
              </a:rPr>
            </a:br>
            <a:endParaRPr lang="en-GB" sz="14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pPr>
            <a:r>
              <a:rPr lang="en-GB" sz="1400" kern="0" dirty="0">
                <a:solidFill>
                  <a:schemeClr val="bg1"/>
                </a:solidFill>
                <a:latin typeface="Lato" panose="020F0502020204030203" pitchFamily="34" charset="0"/>
              </a:rPr>
              <a:t>Procrustes continued his reign of terror until he was captured by Theseus, travelling to Athens along the sacred way, who "fitted" Procrustes to his own bed!</a:t>
            </a:r>
          </a:p>
          <a:p>
            <a:pPr marL="0" indent="0" algn="ctr" fontAlgn="base">
              <a:lnSpc>
                <a:spcPct val="99000"/>
              </a:lnSpc>
              <a:spcBef>
                <a:spcPts val="600"/>
              </a:spcBef>
              <a:spcAft>
                <a:spcPct val="0"/>
              </a:spcAft>
              <a:buClr>
                <a:srgbClr val="000000"/>
              </a:buClr>
              <a:buSzPct val="100000"/>
              <a:buNone/>
            </a:pPr>
            <a:br>
              <a:rPr lang="en-GB" sz="1500" i="1" kern="0" dirty="0">
                <a:solidFill>
                  <a:schemeClr val="bg1"/>
                </a:solidFill>
                <a:latin typeface="Lato" panose="020F0502020204030203" pitchFamily="34" charset="0"/>
              </a:rPr>
            </a:br>
            <a:endParaRPr lang="en-GB" sz="1500" kern="0" dirty="0">
              <a:solidFill>
                <a:schemeClr val="bg1"/>
              </a:solidFill>
              <a:latin typeface="Lato" panose="020F0502020204030203" pitchFamily="34" charset="0"/>
            </a:endParaRPr>
          </a:p>
        </p:txBody>
      </p:sp>
      <p:pic>
        <p:nvPicPr>
          <p:cNvPr id="8" name="Picture 2" descr="Image result for procrustes">
            <a:extLst>
              <a:ext uri="{FF2B5EF4-FFF2-40B4-BE49-F238E27FC236}">
                <a16:creationId xmlns:a16="http://schemas.microsoft.com/office/drawing/2014/main" id="{06515767-F08D-4047-8DE7-BC0A7D2286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29693" y="1662423"/>
            <a:ext cx="5378783" cy="37382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41415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#1: Visualising shape change</a:t>
            </a:r>
            <a:endParaRPr lang="en-GB" sz="3200" dirty="0">
              <a:solidFill>
                <a:schemeClr val="bg2">
                  <a:lumMod val="50000"/>
                </a:schemeClr>
              </a:solidFill>
              <a:latin typeface="Lato" panose="020F0502020204030203" pitchFamily="34" charset="0"/>
            </a:endParaRPr>
          </a:p>
        </p:txBody>
      </p:sp>
      <p:grpSp>
        <p:nvGrpSpPr>
          <p:cNvPr id="12" name="Group 11">
            <a:extLst>
              <a:ext uri="{FF2B5EF4-FFF2-40B4-BE49-F238E27FC236}">
                <a16:creationId xmlns:a16="http://schemas.microsoft.com/office/drawing/2014/main" id="{3789E9D4-D7C4-4A48-AF84-F863FD64ACA9}"/>
              </a:ext>
            </a:extLst>
          </p:cNvPr>
          <p:cNvGrpSpPr/>
          <p:nvPr/>
        </p:nvGrpSpPr>
        <p:grpSpPr>
          <a:xfrm>
            <a:off x="5649733" y="2717120"/>
            <a:ext cx="5865197" cy="3477213"/>
            <a:chOff x="4701618" y="1777556"/>
            <a:chExt cx="7466456" cy="4426528"/>
          </a:xfrm>
        </p:grpSpPr>
        <p:pic>
          <p:nvPicPr>
            <p:cNvPr id="8" name="Picture 7">
              <a:extLst>
                <a:ext uri="{FF2B5EF4-FFF2-40B4-BE49-F238E27FC236}">
                  <a16:creationId xmlns:a16="http://schemas.microsoft.com/office/drawing/2014/main" id="{DA61B6D5-0A91-4137-8B99-4C0CC05F93B4}"/>
                </a:ext>
              </a:extLst>
            </p:cNvPr>
            <p:cNvPicPr>
              <a:picLocks noChangeAspect="1"/>
            </p:cNvPicPr>
            <p:nvPr/>
          </p:nvPicPr>
          <p:blipFill>
            <a:blip r:embed="rId3"/>
            <a:stretch>
              <a:fillRect/>
            </a:stretch>
          </p:blipFill>
          <p:spPr>
            <a:xfrm>
              <a:off x="6587331" y="1777556"/>
              <a:ext cx="2948664" cy="1994148"/>
            </a:xfrm>
            <a:prstGeom prst="rect">
              <a:avLst/>
            </a:prstGeom>
          </p:spPr>
        </p:pic>
        <p:pic>
          <p:nvPicPr>
            <p:cNvPr id="9" name="Picture 8">
              <a:extLst>
                <a:ext uri="{FF2B5EF4-FFF2-40B4-BE49-F238E27FC236}">
                  <a16:creationId xmlns:a16="http://schemas.microsoft.com/office/drawing/2014/main" id="{42FDCF38-E58B-4BE0-A177-CD6B15B3D649}"/>
                </a:ext>
              </a:extLst>
            </p:cNvPr>
            <p:cNvPicPr>
              <a:picLocks noChangeAspect="1"/>
            </p:cNvPicPr>
            <p:nvPr/>
          </p:nvPicPr>
          <p:blipFill>
            <a:blip r:embed="rId4"/>
            <a:stretch>
              <a:fillRect/>
            </a:stretch>
          </p:blipFill>
          <p:spPr>
            <a:xfrm>
              <a:off x="9634718" y="2797885"/>
              <a:ext cx="2533356" cy="1397322"/>
            </a:xfrm>
            <a:prstGeom prst="rect">
              <a:avLst/>
            </a:prstGeom>
          </p:spPr>
        </p:pic>
        <p:pic>
          <p:nvPicPr>
            <p:cNvPr id="10" name="Picture 9">
              <a:extLst>
                <a:ext uri="{FF2B5EF4-FFF2-40B4-BE49-F238E27FC236}">
                  <a16:creationId xmlns:a16="http://schemas.microsoft.com/office/drawing/2014/main" id="{9D50B6A0-CB80-4524-A727-41A9CF58E180}"/>
                </a:ext>
              </a:extLst>
            </p:cNvPr>
            <p:cNvPicPr>
              <a:picLocks noChangeAspect="1"/>
            </p:cNvPicPr>
            <p:nvPr/>
          </p:nvPicPr>
          <p:blipFill>
            <a:blip r:embed="rId5"/>
            <a:stretch>
              <a:fillRect/>
            </a:stretch>
          </p:blipFill>
          <p:spPr>
            <a:xfrm>
              <a:off x="7283528" y="4351472"/>
              <a:ext cx="3643312" cy="1852612"/>
            </a:xfrm>
            <a:prstGeom prst="rect">
              <a:avLst/>
            </a:prstGeom>
          </p:spPr>
        </p:pic>
        <p:pic>
          <p:nvPicPr>
            <p:cNvPr id="11" name="Picture 10">
              <a:extLst>
                <a:ext uri="{FF2B5EF4-FFF2-40B4-BE49-F238E27FC236}">
                  <a16:creationId xmlns:a16="http://schemas.microsoft.com/office/drawing/2014/main" id="{1A0DAAB7-7760-4E4E-84D2-235113D8A347}"/>
                </a:ext>
              </a:extLst>
            </p:cNvPr>
            <p:cNvPicPr>
              <a:picLocks noChangeAspect="1"/>
            </p:cNvPicPr>
            <p:nvPr/>
          </p:nvPicPr>
          <p:blipFill>
            <a:blip r:embed="rId6"/>
            <a:stretch>
              <a:fillRect/>
            </a:stretch>
          </p:blipFill>
          <p:spPr>
            <a:xfrm>
              <a:off x="4701618" y="3849836"/>
              <a:ext cx="2916250" cy="1600067"/>
            </a:xfrm>
            <a:prstGeom prst="rect">
              <a:avLst/>
            </a:prstGeom>
          </p:spPr>
        </p:pic>
      </p:grpSp>
      <p:sp>
        <p:nvSpPr>
          <p:cNvPr id="13" name="Content Placeholder 4">
            <a:extLst>
              <a:ext uri="{FF2B5EF4-FFF2-40B4-BE49-F238E27FC236}">
                <a16:creationId xmlns:a16="http://schemas.microsoft.com/office/drawing/2014/main" id="{ABEE0CDA-9A46-412E-A0EF-56CE16DD9890}"/>
              </a:ext>
            </a:extLst>
          </p:cNvPr>
          <p:cNvSpPr>
            <a:spLocks noGrp="1"/>
          </p:cNvSpPr>
          <p:nvPr>
            <p:ph idx="1"/>
          </p:nvPr>
        </p:nvSpPr>
        <p:spPr>
          <a:xfrm>
            <a:off x="677070" y="2256849"/>
            <a:ext cx="5601494" cy="3937484"/>
          </a:xfrm>
        </p:spPr>
        <p:txBody>
          <a:bodyPr/>
          <a:lstStyle/>
          <a:p>
            <a:pPr marL="0" indent="0">
              <a:buNone/>
            </a:pPr>
            <a:r>
              <a:rPr lang="en-GB" sz="2000" dirty="0">
                <a:solidFill>
                  <a:schemeClr val="bg2">
                    <a:lumMod val="50000"/>
                  </a:schemeClr>
                </a:solidFill>
                <a:latin typeface="Lato" panose="020F0502020204030203" pitchFamily="34" charset="0"/>
              </a:rPr>
              <a:t>Represent shape change as…</a:t>
            </a:r>
            <a:br>
              <a:rPr lang="en-GB" sz="2000" dirty="0">
                <a:solidFill>
                  <a:schemeClr val="bg2">
                    <a:lumMod val="50000"/>
                  </a:schemeClr>
                </a:solidFill>
                <a:latin typeface="Lato" panose="020F0502020204030203" pitchFamily="34" charset="0"/>
              </a:rPr>
            </a:br>
            <a:endParaRPr lang="en-GB" sz="20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Deformation grids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Principal strains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Lollipop sticks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Vectors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marL="1003500" lvl="1" indent="-571500"/>
            <a:r>
              <a:rPr lang="en-GB" sz="1600" dirty="0">
                <a:solidFill>
                  <a:schemeClr val="bg2">
                    <a:lumMod val="50000"/>
                  </a:schemeClr>
                </a:solidFill>
                <a:latin typeface="Lato" panose="020F0502020204030203" pitchFamily="34" charset="0"/>
              </a:rPr>
              <a:t>Contours</a:t>
            </a:r>
          </a:p>
          <a:p>
            <a:pPr marL="432000" lvl="1" indent="0">
              <a:buNone/>
            </a:pPr>
            <a:endParaRPr lang="en-GB" sz="1600" dirty="0">
              <a:solidFill>
                <a:srgbClr val="008080"/>
              </a:solidFill>
              <a:latin typeface="Lato" panose="020F0502020204030203" pitchFamily="34" charset="0"/>
            </a:endParaRPr>
          </a:p>
          <a:p>
            <a:pPr marL="774900" lvl="1" indent="-342900">
              <a:buFont typeface="Courier New" panose="02070309020205020404" pitchFamily="49" charset="0"/>
              <a:buChar char="o"/>
            </a:pPr>
            <a:endParaRPr lang="en-GB" dirty="0"/>
          </a:p>
        </p:txBody>
      </p:sp>
      <p:sp>
        <p:nvSpPr>
          <p:cNvPr id="14" name="Rectangle 13">
            <a:extLst>
              <a:ext uri="{FF2B5EF4-FFF2-40B4-BE49-F238E27FC236}">
                <a16:creationId xmlns:a16="http://schemas.microsoft.com/office/drawing/2014/main" id="{6F993BE3-D671-4F70-B4C8-C11A6809FEB8}"/>
              </a:ext>
            </a:extLst>
          </p:cNvPr>
          <p:cNvSpPr/>
          <p:nvPr/>
        </p:nvSpPr>
        <p:spPr>
          <a:xfrm>
            <a:off x="124432" y="6482144"/>
            <a:ext cx="3244799" cy="230832"/>
          </a:xfrm>
          <a:prstGeom prst="rect">
            <a:avLst/>
          </a:prstGeom>
        </p:spPr>
        <p:txBody>
          <a:bodyPr wrap="none">
            <a:spAutoFit/>
          </a:bodyPr>
          <a:lstStyle/>
          <a:p>
            <a:r>
              <a:rPr lang="en-GB" sz="900" dirty="0">
                <a:solidFill>
                  <a:srgbClr val="008080"/>
                </a:solidFill>
                <a:latin typeface="Lato" panose="020F0502020204030203" pitchFamily="34" charset="0"/>
              </a:rPr>
              <a:t>Claude, J. (2008). </a:t>
            </a:r>
            <a:r>
              <a:rPr lang="en-GB" sz="900" i="1" dirty="0">
                <a:solidFill>
                  <a:srgbClr val="008080"/>
                </a:solidFill>
                <a:latin typeface="Lato" panose="020F0502020204030203" pitchFamily="34" charset="0"/>
              </a:rPr>
              <a:t>Morphometrics with R</a:t>
            </a:r>
            <a:r>
              <a:rPr lang="en-GB" sz="900" dirty="0">
                <a:solidFill>
                  <a:srgbClr val="008080"/>
                </a:solidFill>
                <a:latin typeface="Lato" panose="020F0502020204030203" pitchFamily="34" charset="0"/>
              </a:rPr>
              <a:t>. Springer Publishing.</a:t>
            </a:r>
          </a:p>
        </p:txBody>
      </p:sp>
    </p:spTree>
    <p:extLst>
      <p:ext uri="{BB962C8B-B14F-4D97-AF65-F5344CB8AC3E}">
        <p14:creationId xmlns:p14="http://schemas.microsoft.com/office/powerpoint/2010/main" val="9331622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#2: Explore differences in shape through a PCA</a:t>
            </a:r>
            <a:endParaRPr lang="en-GB" sz="3200" dirty="0">
              <a:solidFill>
                <a:schemeClr val="bg2">
                  <a:lumMod val="50000"/>
                </a:schemeClr>
              </a:solidFill>
              <a:latin typeface="Lato" panose="020F0502020204030203" pitchFamily="34" charset="0"/>
            </a:endParaRPr>
          </a:p>
        </p:txBody>
      </p:sp>
      <p:pic>
        <p:nvPicPr>
          <p:cNvPr id="15" name="Picture 14" descr="A close up of a map&#10;&#10;Description automatically generated">
            <a:extLst>
              <a:ext uri="{FF2B5EF4-FFF2-40B4-BE49-F238E27FC236}">
                <a16:creationId xmlns:a16="http://schemas.microsoft.com/office/drawing/2014/main" id="{06CE9C3A-86BD-4ABD-B6BD-4DB0A6E4A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998704"/>
            <a:ext cx="5701506" cy="4003449"/>
          </a:xfrm>
          <a:prstGeom prst="rect">
            <a:avLst/>
          </a:prstGeom>
        </p:spPr>
      </p:pic>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3" y="1998704"/>
            <a:ext cx="4758793"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PCA = Principal Component Analysis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Often the first method of analysis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Every point = landmark configuration</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Mean shape = axis origin</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Principal axes =  sources of theoretical shape change</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rgbClr val="000000"/>
              </a:buClr>
              <a:buSzPct val="100000"/>
            </a:pPr>
            <a:r>
              <a:rPr lang="en-GB" sz="1400" kern="0" dirty="0">
                <a:solidFill>
                  <a:schemeClr val="bg2">
                    <a:lumMod val="50000"/>
                  </a:schemeClr>
                </a:solidFill>
                <a:latin typeface="Lato" panose="020F0502020204030203" pitchFamily="34" charset="0"/>
              </a:rPr>
              <a:t>The scores produced are often used for further analysis</a:t>
            </a:r>
          </a:p>
          <a:p>
            <a:pPr marL="0" indent="0" fontAlgn="base">
              <a:lnSpc>
                <a:spcPct val="99000"/>
              </a:lnSpc>
              <a:spcBef>
                <a:spcPts val="600"/>
              </a:spcBef>
              <a:spcAft>
                <a:spcPct val="0"/>
              </a:spcAft>
              <a:buClr>
                <a:srgbClr val="000000"/>
              </a:buClr>
              <a:buSzPct val="100000"/>
              <a:buNone/>
            </a:pP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p:txBody>
      </p:sp>
      <p:sp>
        <p:nvSpPr>
          <p:cNvPr id="5" name="Rectangle 4">
            <a:extLst>
              <a:ext uri="{FF2B5EF4-FFF2-40B4-BE49-F238E27FC236}">
                <a16:creationId xmlns:a16="http://schemas.microsoft.com/office/drawing/2014/main" id="{08AF9C41-D788-4189-B6E8-DAE50C314EE0}"/>
              </a:ext>
            </a:extLst>
          </p:cNvPr>
          <p:cNvSpPr/>
          <p:nvPr/>
        </p:nvSpPr>
        <p:spPr>
          <a:xfrm>
            <a:off x="157843" y="6243319"/>
            <a:ext cx="4936671" cy="507831"/>
          </a:xfrm>
          <a:prstGeom prst="rect">
            <a:avLst/>
          </a:prstGeom>
        </p:spPr>
        <p:txBody>
          <a:bodyPr wrap="square">
            <a:spAutoFit/>
          </a:bodyPr>
          <a:lstStyle/>
          <a:p>
            <a:r>
              <a:rPr lang="en-GB" sz="900" dirty="0">
                <a:solidFill>
                  <a:srgbClr val="008080"/>
                </a:solidFill>
                <a:latin typeface="Lato" panose="020F0502020204030203" pitchFamily="34" charset="0"/>
              </a:rPr>
              <a:t>Hoggard, C.S., Lauridsen, L. and Witte, K.B. (2019). The Potential of Geometric Morphometrics for Danish Archaeology: Two Case Studies. </a:t>
            </a:r>
            <a:r>
              <a:rPr lang="en-GB" sz="900" i="1" dirty="0" err="1">
                <a:solidFill>
                  <a:srgbClr val="008080"/>
                </a:solidFill>
                <a:latin typeface="Lato" panose="020F0502020204030203" pitchFamily="34" charset="0"/>
              </a:rPr>
              <a:t>Arkæologisk</a:t>
            </a:r>
            <a:r>
              <a:rPr lang="en-GB" sz="900" i="1" dirty="0">
                <a:solidFill>
                  <a:srgbClr val="008080"/>
                </a:solidFill>
                <a:latin typeface="Lato" panose="020F0502020204030203" pitchFamily="34" charset="0"/>
              </a:rPr>
              <a:t> Forum</a:t>
            </a:r>
            <a:r>
              <a:rPr lang="en-GB" sz="900" dirty="0">
                <a:solidFill>
                  <a:srgbClr val="008080"/>
                </a:solidFill>
                <a:latin typeface="Lato" panose="020F0502020204030203" pitchFamily="34" charset="0"/>
              </a:rPr>
              <a:t>, 40:  30-42.</a:t>
            </a:r>
            <a:br>
              <a:rPr lang="en-GB" sz="900" dirty="0">
                <a:solidFill>
                  <a:srgbClr val="008080"/>
                </a:solidFill>
                <a:latin typeface="Lato" panose="020F0502020204030203" pitchFamily="34" charset="0"/>
              </a:rPr>
            </a:br>
            <a:r>
              <a:rPr lang="en-GB" sz="900" dirty="0">
                <a:solidFill>
                  <a:srgbClr val="008080"/>
                </a:solidFill>
                <a:latin typeface="Lato" panose="020F0502020204030203" pitchFamily="34" charset="0"/>
              </a:rPr>
              <a:t> (</a:t>
            </a:r>
            <a:r>
              <a:rPr lang="en-GB" sz="900" dirty="0">
                <a:solidFill>
                  <a:srgbClr val="008080"/>
                </a:solidFill>
                <a:latin typeface="Lato" panose="020F0502020204030203" pitchFamily="34" charset="0"/>
                <a:hlinkClick r:id="rId4">
                  <a:extLst>
                    <a:ext uri="{A12FA001-AC4F-418D-AE19-62706E023703}">
                      <ahyp:hlinkClr xmlns:ahyp="http://schemas.microsoft.com/office/drawing/2018/hyperlinkcolor" val="tx"/>
                    </a:ext>
                  </a:extLst>
                </a:hlinkClick>
              </a:rPr>
              <a:t>http://www.archaeology.dk/16738/Nr.%2040%20-%202019</a:t>
            </a:r>
            <a:r>
              <a:rPr lang="en-GB" sz="900" dirty="0">
                <a:solidFill>
                  <a:srgbClr val="008080"/>
                </a:solidFill>
                <a:latin typeface="Lato" panose="020F0502020204030203" pitchFamily="34" charset="0"/>
              </a:rPr>
              <a:t>).  OSF: </a:t>
            </a:r>
            <a:r>
              <a:rPr lang="en-GB" sz="900" dirty="0">
                <a:solidFill>
                  <a:srgbClr val="008080"/>
                </a:solidFill>
                <a:latin typeface="Lato" panose="020F0502020204030203" pitchFamily="34" charset="0"/>
                <a:hlinkClick r:id="rId5">
                  <a:extLst>
                    <a:ext uri="{A12FA001-AC4F-418D-AE19-62706E023703}">
                      <ahyp:hlinkClr xmlns:ahyp="http://schemas.microsoft.com/office/drawing/2018/hyperlinkcolor" val="tx"/>
                    </a:ext>
                  </a:extLst>
                </a:hlinkClick>
              </a:rPr>
              <a:t>https://osf.io/en5d2/</a:t>
            </a:r>
            <a:r>
              <a:rPr lang="en-GB" sz="900" dirty="0">
                <a:solidFill>
                  <a:srgbClr val="008080"/>
                </a:solidFill>
                <a:latin typeface="Lato" panose="020F0502020204030203" pitchFamily="34" charset="0"/>
              </a:rPr>
              <a:t> </a:t>
            </a:r>
          </a:p>
        </p:txBody>
      </p:sp>
    </p:spTree>
    <p:extLst>
      <p:ext uri="{BB962C8B-B14F-4D97-AF65-F5344CB8AC3E}">
        <p14:creationId xmlns:p14="http://schemas.microsoft.com/office/powerpoint/2010/main" val="15852546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582024"/>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#3: Explore group differences through DA</a:t>
            </a:r>
            <a:endParaRPr lang="en-GB" sz="3200" dirty="0">
              <a:solidFill>
                <a:schemeClr val="bg2">
                  <a:lumMod val="50000"/>
                </a:schemeClr>
              </a:solidFill>
              <a:latin typeface="Lato" panose="020F0502020204030203" pitchFamily="34" charset="0"/>
            </a:endParaRPr>
          </a:p>
        </p:txBody>
      </p:sp>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3" y="1998704"/>
            <a:ext cx="5052707"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DA = Discriminant Analysis (or Canonical Variate Analysis)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Examine the success with which </a:t>
            </a:r>
            <a:r>
              <a:rPr lang="en-GB" sz="1400" i="1" kern="0" dirty="0">
                <a:solidFill>
                  <a:schemeClr val="bg2">
                    <a:lumMod val="50000"/>
                  </a:schemeClr>
                </a:solidFill>
                <a:latin typeface="Lato" panose="020F0502020204030203" pitchFamily="34" charset="0"/>
              </a:rPr>
              <a:t>a priori </a:t>
            </a:r>
            <a:r>
              <a:rPr lang="en-GB" sz="1400" kern="0" dirty="0">
                <a:solidFill>
                  <a:schemeClr val="bg2">
                    <a:lumMod val="50000"/>
                  </a:schemeClr>
                </a:solidFill>
                <a:latin typeface="Lato" panose="020F0502020204030203" pitchFamily="34" charset="0"/>
              </a:rPr>
              <a:t>classifications can be distinguished through maximum-group separation.</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 Landmark configuration vs. PCA scores.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Creation of a training dataset to test unknown knowns.</a:t>
            </a:r>
            <a:br>
              <a:rPr lang="en-GB" sz="1400" kern="0" dirty="0">
                <a:solidFill>
                  <a:schemeClr val="bg2">
                    <a:lumMod val="50000"/>
                  </a:schemeClr>
                </a:solidFill>
                <a:latin typeface="Lato" panose="020F0502020204030203" pitchFamily="34" charset="0"/>
              </a:rPr>
            </a:b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Initial percentage = separation success on group data</a:t>
            </a:r>
          </a:p>
          <a:p>
            <a:pPr marL="0" indent="0" fontAlgn="base">
              <a:lnSpc>
                <a:spcPct val="99000"/>
              </a:lnSpc>
              <a:spcBef>
                <a:spcPts val="600"/>
              </a:spcBef>
              <a:spcAft>
                <a:spcPct val="0"/>
              </a:spcAft>
              <a:buClr>
                <a:schemeClr val="bg2">
                  <a:lumMod val="50000"/>
                </a:schemeClr>
              </a:buClr>
              <a:buSzPct val="100000"/>
              <a:buNone/>
            </a:pPr>
            <a:endParaRPr lang="en-GB" sz="14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400" kern="0" dirty="0">
                <a:solidFill>
                  <a:schemeClr val="bg2">
                    <a:lumMod val="50000"/>
                  </a:schemeClr>
                </a:solidFill>
                <a:latin typeface="Lato" panose="020F0502020204030203" pitchFamily="34" charset="0"/>
              </a:rPr>
              <a:t>Jack-knifed percentage (leave-one-out cross validation) </a:t>
            </a:r>
          </a:p>
          <a:p>
            <a:pPr lvl="1" fontAlgn="base">
              <a:lnSpc>
                <a:spcPct val="99000"/>
              </a:lnSpc>
              <a:spcBef>
                <a:spcPts val="600"/>
              </a:spcBef>
              <a:spcAft>
                <a:spcPct val="0"/>
              </a:spcAft>
              <a:buClr>
                <a:schemeClr val="bg2">
                  <a:lumMod val="50000"/>
                </a:schemeClr>
              </a:buClr>
              <a:buSzPct val="100000"/>
            </a:pPr>
            <a:r>
              <a:rPr lang="en-GB" sz="1100" kern="0" dirty="0">
                <a:solidFill>
                  <a:schemeClr val="bg2">
                    <a:lumMod val="50000"/>
                  </a:schemeClr>
                </a:solidFill>
                <a:latin typeface="Lato" panose="020F0502020204030203" pitchFamily="34" charset="0"/>
              </a:rPr>
              <a:t>Determines success with which an artefact </a:t>
            </a:r>
            <a:br>
              <a:rPr lang="en-GB" sz="1100" kern="0" dirty="0">
                <a:solidFill>
                  <a:schemeClr val="bg2">
                    <a:lumMod val="50000"/>
                  </a:schemeClr>
                </a:solidFill>
                <a:latin typeface="Lato" panose="020F0502020204030203" pitchFamily="34" charset="0"/>
              </a:rPr>
            </a:br>
            <a:r>
              <a:rPr lang="en-GB" sz="1100" kern="0" dirty="0">
                <a:solidFill>
                  <a:schemeClr val="bg2">
                    <a:lumMod val="50000"/>
                  </a:schemeClr>
                </a:solidFill>
                <a:latin typeface="Lato" panose="020F0502020204030203" pitchFamily="34" charset="0"/>
              </a:rPr>
              <a:t>can be categorised solely on its shape</a:t>
            </a:r>
            <a:br>
              <a:rPr lang="en-GB" sz="1000" kern="0" dirty="0">
                <a:solidFill>
                  <a:schemeClr val="bg2">
                    <a:lumMod val="50000"/>
                  </a:schemeClr>
                </a:solidFill>
                <a:latin typeface="Lato" panose="020F0502020204030203" pitchFamily="34" charset="0"/>
              </a:rPr>
            </a:br>
            <a:endParaRPr lang="en-GB" sz="1000" kern="0" dirty="0">
              <a:solidFill>
                <a:schemeClr val="bg2">
                  <a:lumMod val="50000"/>
                </a:schemeClr>
              </a:solidFill>
              <a:latin typeface="Lato" panose="020F0502020204030203" pitchFamily="34" charset="0"/>
            </a:endParaRPr>
          </a:p>
        </p:txBody>
      </p:sp>
      <p:pic>
        <p:nvPicPr>
          <p:cNvPr id="6" name="Picture 5" descr="A close up of a map&#10;&#10;Description automatically generated">
            <a:extLst>
              <a:ext uri="{FF2B5EF4-FFF2-40B4-BE49-F238E27FC236}">
                <a16:creationId xmlns:a16="http://schemas.microsoft.com/office/drawing/2014/main" id="{A221A1FE-F1A2-4247-B3A1-656B86DC75F3}"/>
              </a:ext>
            </a:extLst>
          </p:cNvPr>
          <p:cNvPicPr>
            <a:picLocks noChangeAspect="1"/>
          </p:cNvPicPr>
          <p:nvPr/>
        </p:nvPicPr>
        <p:blipFill rotWithShape="1">
          <a:blip r:embed="rId3">
            <a:extLst>
              <a:ext uri="{28A0092B-C50C-407E-A947-70E740481C1C}">
                <a14:useLocalDpi xmlns:a14="http://schemas.microsoft.com/office/drawing/2010/main" val="0"/>
              </a:ext>
            </a:extLst>
          </a:blip>
          <a:srcRect t="49921"/>
          <a:stretch/>
        </p:blipFill>
        <p:spPr>
          <a:xfrm>
            <a:off x="6340929" y="2479947"/>
            <a:ext cx="5523594" cy="3534565"/>
          </a:xfrm>
          <a:prstGeom prst="rect">
            <a:avLst/>
          </a:prstGeom>
        </p:spPr>
      </p:pic>
      <p:sp>
        <p:nvSpPr>
          <p:cNvPr id="2" name="Rectangle 1">
            <a:extLst>
              <a:ext uri="{FF2B5EF4-FFF2-40B4-BE49-F238E27FC236}">
                <a16:creationId xmlns:a16="http://schemas.microsoft.com/office/drawing/2014/main" id="{B625E97C-4D87-4662-9BDC-1C29E6B5C970}"/>
              </a:ext>
            </a:extLst>
          </p:cNvPr>
          <p:cNvSpPr/>
          <p:nvPr/>
        </p:nvSpPr>
        <p:spPr>
          <a:xfrm>
            <a:off x="244929" y="6361797"/>
            <a:ext cx="6096000" cy="430887"/>
          </a:xfrm>
          <a:prstGeom prst="rect">
            <a:avLst/>
          </a:prstGeom>
        </p:spPr>
        <p:txBody>
          <a:bodyPr>
            <a:spAutoFit/>
          </a:bodyPr>
          <a:lstStyle/>
          <a:p>
            <a:r>
              <a:rPr lang="en-GB" sz="1050" dirty="0">
                <a:solidFill>
                  <a:srgbClr val="008080"/>
                </a:solidFill>
                <a:latin typeface="Lato" panose="020F0502020204030203" pitchFamily="34" charset="0"/>
              </a:rPr>
              <a:t>Vestergaard, C. and Hoggard, C.S. (2019). A Novel Geometric Morphometric (GMM) </a:t>
            </a:r>
            <a:br>
              <a:rPr lang="en-GB" sz="1050" dirty="0">
                <a:solidFill>
                  <a:srgbClr val="008080"/>
                </a:solidFill>
                <a:latin typeface="Lato" panose="020F0502020204030203" pitchFamily="34" charset="0"/>
              </a:rPr>
            </a:br>
            <a:r>
              <a:rPr lang="en-GB" sz="1050" dirty="0">
                <a:solidFill>
                  <a:srgbClr val="008080"/>
                </a:solidFill>
                <a:latin typeface="Lato" panose="020F0502020204030203" pitchFamily="34" charset="0"/>
              </a:rPr>
              <a:t>Application to the Study of Bronze Age Tutuli. </a:t>
            </a:r>
            <a:r>
              <a:rPr lang="en-GB" sz="1050" i="1" dirty="0">
                <a:solidFill>
                  <a:srgbClr val="008080"/>
                </a:solidFill>
                <a:latin typeface="Lato" panose="020F0502020204030203" pitchFamily="34" charset="0"/>
              </a:rPr>
              <a:t>Danish Journal of Archaeology</a:t>
            </a:r>
            <a:r>
              <a:rPr lang="en-GB" sz="1050" dirty="0">
                <a:solidFill>
                  <a:srgbClr val="008080"/>
                </a:solidFill>
                <a:latin typeface="Lato" panose="020F0502020204030203" pitchFamily="34" charset="0"/>
              </a:rPr>
              <a:t>, 8: 5-28.</a:t>
            </a:r>
          </a:p>
        </p:txBody>
      </p:sp>
    </p:spTree>
    <p:extLst>
      <p:ext uri="{BB962C8B-B14F-4D97-AF65-F5344CB8AC3E}">
        <p14:creationId xmlns:p14="http://schemas.microsoft.com/office/powerpoint/2010/main" val="5640853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#4: Conduct a Procrustes ANOVA / MANOVA (statistical exercise)</a:t>
            </a:r>
            <a:endParaRPr lang="en-GB" sz="3200" dirty="0">
              <a:solidFill>
                <a:schemeClr val="bg2">
                  <a:lumMod val="50000"/>
                </a:schemeClr>
              </a:solidFill>
              <a:latin typeface="Lato" panose="020F0502020204030203" pitchFamily="34" charset="0"/>
            </a:endParaRPr>
          </a:p>
        </p:txBody>
      </p:sp>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3" y="1998704"/>
            <a:ext cx="8400064"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PCA and DA act as exploratory devices for looking at shape difference</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MANOVA and Procrustes ANOVA provide a statistical framework for examining shape</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Procrustes ANOVA: performed in </a:t>
            </a:r>
            <a:r>
              <a:rPr lang="en-GB" sz="1600" i="1" kern="0" dirty="0">
                <a:solidFill>
                  <a:schemeClr val="bg2">
                    <a:lumMod val="50000"/>
                  </a:schemeClr>
                </a:solidFill>
                <a:latin typeface="Lato" panose="020F0502020204030203" pitchFamily="34" charset="0"/>
              </a:rPr>
              <a:t>Geomorph</a:t>
            </a:r>
            <a:r>
              <a:rPr lang="en-GB" sz="1600" kern="0" dirty="0">
                <a:solidFill>
                  <a:schemeClr val="bg2">
                    <a:lumMod val="50000"/>
                  </a:schemeClr>
                </a:solidFill>
                <a:latin typeface="Lato" panose="020F0502020204030203" pitchFamily="34" charset="0"/>
              </a:rPr>
              <a:t> (with landmark data)</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MANOVA: performed in </a:t>
            </a:r>
            <a:r>
              <a:rPr lang="en-GB" sz="1600" i="1" kern="0" dirty="0">
                <a:solidFill>
                  <a:schemeClr val="bg2">
                    <a:lumMod val="50000"/>
                  </a:schemeClr>
                </a:solidFill>
                <a:latin typeface="Lato" panose="020F0502020204030203" pitchFamily="34" charset="0"/>
              </a:rPr>
              <a:t>Momocs</a:t>
            </a:r>
            <a:r>
              <a:rPr lang="en-GB" sz="1600" kern="0" dirty="0">
                <a:solidFill>
                  <a:schemeClr val="bg2">
                    <a:lumMod val="50000"/>
                  </a:schemeClr>
                </a:solidFill>
                <a:latin typeface="Lato" panose="020F0502020204030203" pitchFamily="34" charset="0"/>
              </a:rPr>
              <a:t> (with landmark and outline data)</a:t>
            </a:r>
            <a:br>
              <a:rPr lang="en-GB" sz="1600" kern="0" dirty="0">
                <a:solidFill>
                  <a:schemeClr val="bg2">
                    <a:lumMod val="50000"/>
                  </a:schemeClr>
                </a:solidFill>
                <a:latin typeface="Lato" panose="020F0502020204030203" pitchFamily="34" charset="0"/>
              </a:rPr>
            </a:br>
            <a:endParaRPr lang="en-GB" sz="1600" kern="0" dirty="0">
              <a:solidFill>
                <a:schemeClr val="bg2">
                  <a:lumMod val="50000"/>
                </a:schemeClr>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pPr>
            <a:r>
              <a:rPr lang="en-GB" sz="1600" kern="0" dirty="0">
                <a:solidFill>
                  <a:schemeClr val="bg2">
                    <a:lumMod val="50000"/>
                  </a:schemeClr>
                </a:solidFill>
                <a:latin typeface="Lato" panose="020F0502020204030203" pitchFamily="34" charset="0"/>
              </a:rPr>
              <a:t>Null hypothesis: same populations / shape</a:t>
            </a:r>
            <a:br>
              <a:rPr lang="en-GB" sz="1000" kern="0" dirty="0">
                <a:solidFill>
                  <a:schemeClr val="bg2">
                    <a:lumMod val="50000"/>
                  </a:schemeClr>
                </a:solidFill>
                <a:latin typeface="Lato" panose="020F0502020204030203" pitchFamily="34" charset="0"/>
              </a:rPr>
            </a:br>
            <a:endParaRPr lang="en-GB" sz="1000" kern="0" dirty="0">
              <a:solidFill>
                <a:schemeClr val="bg2">
                  <a:lumMod val="50000"/>
                </a:schemeClr>
              </a:solidFill>
              <a:latin typeface="Lato" panose="020F0502020204030203" pitchFamily="34" charset="0"/>
            </a:endParaRPr>
          </a:p>
        </p:txBody>
      </p:sp>
    </p:spTree>
    <p:extLst>
      <p:ext uri="{BB962C8B-B14F-4D97-AF65-F5344CB8AC3E}">
        <p14:creationId xmlns:p14="http://schemas.microsoft.com/office/powerpoint/2010/main" val="9126361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#5: Perform correlation and regression analyses</a:t>
            </a:r>
            <a:endParaRPr lang="en-GB" sz="3200" dirty="0">
              <a:solidFill>
                <a:schemeClr val="bg2">
                  <a:lumMod val="50000"/>
                </a:schemeClr>
              </a:solidFill>
              <a:latin typeface="Lato" panose="020F0502020204030203" pitchFamily="34" charset="0"/>
            </a:endParaRPr>
          </a:p>
        </p:txBody>
      </p:sp>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3" y="1998704"/>
            <a:ext cx="5399532"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600" dirty="0">
                <a:solidFill>
                  <a:schemeClr val="bg2">
                    <a:lumMod val="50000"/>
                  </a:schemeClr>
                </a:solidFill>
                <a:latin typeface="Lato" panose="020F0502020204030203" pitchFamily="34" charset="0"/>
              </a:rPr>
              <a:t>Useful for examining shape hypotheses </a:t>
            </a:r>
            <a:br>
              <a:rPr lang="en-GB" sz="1600" dirty="0">
                <a:solidFill>
                  <a:schemeClr val="bg2">
                    <a:lumMod val="50000"/>
                  </a:schemeClr>
                </a:solidFill>
                <a:latin typeface="Lato" panose="020F0502020204030203" pitchFamily="34" charset="0"/>
              </a:rPr>
            </a:br>
            <a:r>
              <a:rPr lang="en-GB" sz="1600" dirty="0">
                <a:solidFill>
                  <a:schemeClr val="bg2">
                    <a:lumMod val="50000"/>
                  </a:schemeClr>
                </a:solidFill>
                <a:latin typeface="Lato" panose="020F0502020204030203" pitchFamily="34" charset="0"/>
              </a:rPr>
              <a:t>involving quantitative data for example size.</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r>
              <a:rPr lang="en-GB" sz="1600" dirty="0">
                <a:solidFill>
                  <a:schemeClr val="bg2">
                    <a:lumMod val="50000"/>
                  </a:schemeClr>
                </a:solidFill>
                <a:latin typeface="Lato" panose="020F0502020204030203" pitchFamily="34" charset="0"/>
              </a:rPr>
              <a:t>Other possible variables:</a:t>
            </a:r>
          </a:p>
          <a:p>
            <a:pPr lvl="1"/>
            <a:r>
              <a:rPr lang="en-GB" sz="1200" dirty="0">
                <a:solidFill>
                  <a:schemeClr val="bg2">
                    <a:lumMod val="50000"/>
                  </a:schemeClr>
                </a:solidFill>
                <a:latin typeface="Lato" panose="020F0502020204030203" pitchFamily="34" charset="0"/>
              </a:rPr>
              <a:t>Symmetry</a:t>
            </a:r>
          </a:p>
          <a:p>
            <a:pPr lvl="1"/>
            <a:r>
              <a:rPr lang="en-GB" sz="1200" dirty="0">
                <a:solidFill>
                  <a:schemeClr val="bg2">
                    <a:lumMod val="50000"/>
                  </a:schemeClr>
                </a:solidFill>
                <a:latin typeface="Lato" panose="020F0502020204030203" pitchFamily="34" charset="0"/>
              </a:rPr>
              <a:t>Latitude</a:t>
            </a:r>
          </a:p>
          <a:p>
            <a:pPr lvl="1"/>
            <a:r>
              <a:rPr lang="en-GB" sz="1200" dirty="0">
                <a:solidFill>
                  <a:schemeClr val="bg2">
                    <a:lumMod val="50000"/>
                  </a:schemeClr>
                </a:solidFill>
                <a:latin typeface="Lato" panose="020F0502020204030203" pitchFamily="34" charset="0"/>
              </a:rPr>
              <a:t>Response (logistic regression)</a:t>
            </a:r>
            <a:br>
              <a:rPr lang="en-GB" sz="1200" dirty="0">
                <a:solidFill>
                  <a:schemeClr val="bg2">
                    <a:lumMod val="50000"/>
                  </a:schemeClr>
                </a:solidFill>
                <a:latin typeface="Lato" panose="020F0502020204030203" pitchFamily="34" charset="0"/>
              </a:rPr>
            </a:br>
            <a:endParaRPr lang="en-GB" sz="1200" dirty="0">
              <a:solidFill>
                <a:schemeClr val="bg2">
                  <a:lumMod val="50000"/>
                </a:schemeClr>
              </a:solidFill>
              <a:latin typeface="Lato" panose="020F0502020204030203" pitchFamily="34" charset="0"/>
            </a:endParaRPr>
          </a:p>
          <a:p>
            <a:r>
              <a:rPr lang="en-GB" sz="1600" dirty="0">
                <a:solidFill>
                  <a:schemeClr val="bg2">
                    <a:lumMod val="50000"/>
                  </a:schemeClr>
                </a:solidFill>
                <a:latin typeface="Lato" panose="020F0502020204030203" pitchFamily="34" charset="0"/>
              </a:rPr>
              <a:t>PCA scores can be fed in using the base::</a:t>
            </a:r>
            <a:r>
              <a:rPr lang="en-GB" sz="1600" dirty="0" err="1">
                <a:solidFill>
                  <a:schemeClr val="bg2">
                    <a:lumMod val="50000"/>
                  </a:schemeClr>
                </a:solidFill>
                <a:latin typeface="Lato" panose="020F0502020204030203" pitchFamily="34" charset="0"/>
              </a:rPr>
              <a:t>lm</a:t>
            </a:r>
            <a:r>
              <a:rPr lang="en-GB" sz="1600" dirty="0">
                <a:solidFill>
                  <a:schemeClr val="bg2">
                    <a:lumMod val="50000"/>
                  </a:schemeClr>
                </a:solidFill>
                <a:latin typeface="Lato" panose="020F0502020204030203" pitchFamily="34" charset="0"/>
              </a:rPr>
              <a:t>() function.</a:t>
            </a:r>
            <a:br>
              <a:rPr lang="en-GB" sz="1000" kern="0" dirty="0">
                <a:solidFill>
                  <a:schemeClr val="bg2">
                    <a:lumMod val="50000"/>
                  </a:schemeClr>
                </a:solidFill>
                <a:latin typeface="Lato" panose="020F0502020204030203" pitchFamily="34" charset="0"/>
              </a:rPr>
            </a:br>
            <a:endParaRPr lang="en-GB" sz="1000" kern="0" dirty="0">
              <a:solidFill>
                <a:schemeClr val="bg2">
                  <a:lumMod val="50000"/>
                </a:schemeClr>
              </a:solidFill>
              <a:latin typeface="Lato" panose="020F0502020204030203" pitchFamily="34" charset="0"/>
            </a:endParaRPr>
          </a:p>
        </p:txBody>
      </p:sp>
      <p:pic>
        <p:nvPicPr>
          <p:cNvPr id="5" name="Picture 4" descr="A close up of a map&#10;&#10;Description automatically generated">
            <a:extLst>
              <a:ext uri="{FF2B5EF4-FFF2-40B4-BE49-F238E27FC236}">
                <a16:creationId xmlns:a16="http://schemas.microsoft.com/office/drawing/2014/main" id="{6DBE40FF-CBDF-4409-AA04-97345CE49E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9562" y="1998704"/>
            <a:ext cx="5399532" cy="4679442"/>
          </a:xfrm>
          <a:prstGeom prst="rect">
            <a:avLst/>
          </a:prstGeom>
        </p:spPr>
      </p:pic>
      <p:sp>
        <p:nvSpPr>
          <p:cNvPr id="6" name="Rectangle 5">
            <a:extLst>
              <a:ext uri="{FF2B5EF4-FFF2-40B4-BE49-F238E27FC236}">
                <a16:creationId xmlns:a16="http://schemas.microsoft.com/office/drawing/2014/main" id="{F82DDB4B-7ED0-4FFB-8176-2E2D6F9CE906}"/>
              </a:ext>
            </a:extLst>
          </p:cNvPr>
          <p:cNvSpPr/>
          <p:nvPr/>
        </p:nvSpPr>
        <p:spPr>
          <a:xfrm>
            <a:off x="238397" y="6374130"/>
            <a:ext cx="6522720" cy="369332"/>
          </a:xfrm>
          <a:prstGeom prst="rect">
            <a:avLst/>
          </a:prstGeom>
        </p:spPr>
        <p:txBody>
          <a:bodyPr wrap="square">
            <a:spAutoFit/>
          </a:bodyPr>
          <a:lstStyle/>
          <a:p>
            <a:r>
              <a:rPr lang="en-GB" sz="900" dirty="0">
                <a:solidFill>
                  <a:srgbClr val="008080"/>
                </a:solidFill>
                <a:latin typeface="Lato" panose="020F0502020204030203" pitchFamily="34" charset="0"/>
              </a:rPr>
              <a:t>Hoggard, C.S., McNabb, J. and Cole, J.N. (2019). The application of elliptic Fourier analysis </a:t>
            </a:r>
            <a:br>
              <a:rPr lang="en-GB" sz="900" dirty="0">
                <a:solidFill>
                  <a:srgbClr val="008080"/>
                </a:solidFill>
                <a:latin typeface="Lato" panose="020F0502020204030203" pitchFamily="34" charset="0"/>
              </a:rPr>
            </a:br>
            <a:r>
              <a:rPr lang="en-GB" sz="900" dirty="0">
                <a:solidFill>
                  <a:srgbClr val="008080"/>
                </a:solidFill>
                <a:latin typeface="Lato" panose="020F0502020204030203" pitchFamily="34" charset="0"/>
              </a:rPr>
              <a:t>in understanding biface shape and symmetry through the British Acheulean</a:t>
            </a:r>
            <a:r>
              <a:rPr lang="en-GB" sz="900" i="1" dirty="0">
                <a:solidFill>
                  <a:srgbClr val="008080"/>
                </a:solidFill>
                <a:latin typeface="Lato" panose="020F0502020204030203" pitchFamily="34" charset="0"/>
              </a:rPr>
              <a:t>. Journal of </a:t>
            </a:r>
            <a:r>
              <a:rPr lang="en-GB" sz="900" i="1" dirty="0" err="1">
                <a:solidFill>
                  <a:srgbClr val="008080"/>
                </a:solidFill>
                <a:latin typeface="Lato" panose="020F0502020204030203" pitchFamily="34" charset="0"/>
              </a:rPr>
              <a:t>Paleolithic</a:t>
            </a:r>
            <a:r>
              <a:rPr lang="en-GB" sz="900" i="1" dirty="0">
                <a:solidFill>
                  <a:srgbClr val="008080"/>
                </a:solidFill>
                <a:latin typeface="Lato" panose="020F0502020204030203" pitchFamily="34" charset="0"/>
              </a:rPr>
              <a:t> Archaeology</a:t>
            </a:r>
            <a:r>
              <a:rPr lang="en-GB" sz="900" dirty="0">
                <a:solidFill>
                  <a:srgbClr val="008080"/>
                </a:solidFill>
                <a:latin typeface="Lato" panose="020F0502020204030203" pitchFamily="34" charset="0"/>
              </a:rPr>
              <a:t>, 2 (2): 115-133,</a:t>
            </a:r>
          </a:p>
        </p:txBody>
      </p:sp>
    </p:spTree>
    <p:extLst>
      <p:ext uri="{BB962C8B-B14F-4D97-AF65-F5344CB8AC3E}">
        <p14:creationId xmlns:p14="http://schemas.microsoft.com/office/powerpoint/2010/main" val="4119833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28FBE0-8519-483F-AA7E-029BB337D35E}"/>
              </a:ext>
            </a:extLst>
          </p:cNvPr>
          <p:cNvSpPr txBox="1"/>
          <p:nvPr/>
        </p:nvSpPr>
        <p:spPr>
          <a:xfrm>
            <a:off x="585646" y="614681"/>
            <a:ext cx="10550439" cy="954107"/>
          </a:xfrm>
          <a:prstGeom prst="rect">
            <a:avLst/>
          </a:prstGeom>
          <a:noFill/>
        </p:spPr>
        <p:txBody>
          <a:bodyPr wrap="square" rtlCol="0">
            <a:spAutoFit/>
          </a:bodyPr>
          <a:lstStyle/>
          <a:p>
            <a:pPr lvl="0"/>
            <a:r>
              <a:rPr lang="en-GB" sz="3200" dirty="0">
                <a:solidFill>
                  <a:schemeClr val="bg2">
                    <a:lumMod val="50000"/>
                  </a:schemeClr>
                </a:solidFill>
                <a:latin typeface="Lato" panose="020F0502020204030203" pitchFamily="34" charset="0"/>
              </a:rPr>
              <a:t>What can we do with these coordinates?</a:t>
            </a:r>
            <a:br>
              <a:rPr lang="en-GB" sz="3200" dirty="0">
                <a:solidFill>
                  <a:schemeClr val="bg2">
                    <a:lumMod val="50000"/>
                  </a:schemeClr>
                </a:solidFill>
                <a:latin typeface="Lato" panose="020F0502020204030203" pitchFamily="34" charset="0"/>
              </a:rPr>
            </a:br>
            <a:r>
              <a:rPr lang="en-GB" sz="2400" dirty="0">
                <a:solidFill>
                  <a:schemeClr val="bg2">
                    <a:lumMod val="50000"/>
                  </a:schemeClr>
                </a:solidFill>
                <a:latin typeface="Lato" panose="020F0502020204030203" pitchFamily="34" charset="0"/>
              </a:rPr>
              <a:t>#6: Perform cluster-based analyses</a:t>
            </a:r>
            <a:endParaRPr lang="en-GB" sz="3200" dirty="0">
              <a:solidFill>
                <a:schemeClr val="bg2">
                  <a:lumMod val="50000"/>
                </a:schemeClr>
              </a:solidFill>
              <a:latin typeface="Lato" panose="020F0502020204030203" pitchFamily="34" charset="0"/>
            </a:endParaRPr>
          </a:p>
        </p:txBody>
      </p:sp>
      <p:sp>
        <p:nvSpPr>
          <p:cNvPr id="17" name="Content Placeholder 4">
            <a:extLst>
              <a:ext uri="{FF2B5EF4-FFF2-40B4-BE49-F238E27FC236}">
                <a16:creationId xmlns:a16="http://schemas.microsoft.com/office/drawing/2014/main" id="{DE36A663-AE7E-4A17-95D6-9EFE2328FF6A}"/>
              </a:ext>
            </a:extLst>
          </p:cNvPr>
          <p:cNvSpPr txBox="1">
            <a:spLocks/>
          </p:cNvSpPr>
          <p:nvPr/>
        </p:nvSpPr>
        <p:spPr>
          <a:xfrm>
            <a:off x="662292" y="1998704"/>
            <a:ext cx="6424307" cy="28605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600" dirty="0">
                <a:solidFill>
                  <a:schemeClr val="bg2">
                    <a:lumMod val="50000"/>
                  </a:schemeClr>
                </a:solidFill>
                <a:latin typeface="Lato" panose="020F0502020204030203" pitchFamily="34" charset="0"/>
              </a:rPr>
              <a:t>A useful method for examining </a:t>
            </a:r>
            <a:r>
              <a:rPr lang="en-GB" sz="1600" i="1" dirty="0">
                <a:solidFill>
                  <a:schemeClr val="bg2">
                    <a:lumMod val="50000"/>
                  </a:schemeClr>
                </a:solidFill>
                <a:latin typeface="Lato" panose="020F0502020204030203" pitchFamily="34" charset="0"/>
              </a:rPr>
              <a:t>a posteriori </a:t>
            </a:r>
            <a:r>
              <a:rPr lang="en-GB" sz="1600" dirty="0">
                <a:solidFill>
                  <a:schemeClr val="bg2">
                    <a:lumMod val="50000"/>
                  </a:schemeClr>
                </a:solidFill>
                <a:latin typeface="Lato" panose="020F0502020204030203" pitchFamily="34" charset="0"/>
              </a:rPr>
              <a:t>classifications.</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r>
              <a:rPr lang="en-GB" sz="1600" dirty="0">
                <a:solidFill>
                  <a:schemeClr val="bg2">
                    <a:lumMod val="50000"/>
                  </a:schemeClr>
                </a:solidFill>
                <a:latin typeface="Lato" panose="020F0502020204030203" pitchFamily="34" charset="0"/>
              </a:rPr>
              <a:t>Utilises Principal Component scores (generated from the PCA!)</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r>
              <a:rPr lang="en-GB" sz="1600" dirty="0">
                <a:solidFill>
                  <a:schemeClr val="bg2">
                    <a:lumMod val="50000"/>
                  </a:schemeClr>
                </a:solidFill>
                <a:latin typeface="Lato" panose="020F0502020204030203" pitchFamily="34" charset="0"/>
              </a:rPr>
              <a:t>A variety of different cluster analyses are available.</a:t>
            </a:r>
            <a:br>
              <a:rPr lang="en-GB" sz="1600" dirty="0">
                <a:solidFill>
                  <a:schemeClr val="bg2">
                    <a:lumMod val="50000"/>
                  </a:schemeClr>
                </a:solidFill>
                <a:latin typeface="Lato" panose="020F0502020204030203" pitchFamily="34" charset="0"/>
              </a:rPr>
            </a:br>
            <a:endParaRPr lang="en-GB" sz="1600" dirty="0">
              <a:solidFill>
                <a:schemeClr val="bg2">
                  <a:lumMod val="50000"/>
                </a:schemeClr>
              </a:solidFill>
              <a:latin typeface="Lato" panose="020F0502020204030203" pitchFamily="34" charset="0"/>
            </a:endParaRPr>
          </a:p>
          <a:p>
            <a:pPr lvl="1"/>
            <a:r>
              <a:rPr lang="en-GB" sz="1200" kern="0" dirty="0">
                <a:solidFill>
                  <a:schemeClr val="bg2">
                    <a:lumMod val="50000"/>
                  </a:schemeClr>
                </a:solidFill>
                <a:latin typeface="Lato" panose="020F0502020204030203" pitchFamily="34" charset="0"/>
              </a:rPr>
              <a:t>Momocs: Hierarchical Clustering</a:t>
            </a:r>
            <a:br>
              <a:rPr lang="en-GB" sz="1200" kern="0" dirty="0">
                <a:solidFill>
                  <a:schemeClr val="bg2">
                    <a:lumMod val="50000"/>
                  </a:schemeClr>
                </a:solidFill>
                <a:latin typeface="Lato" panose="020F0502020204030203" pitchFamily="34" charset="0"/>
              </a:rPr>
            </a:br>
            <a:endParaRPr lang="en-GB" sz="1200" kern="0" dirty="0">
              <a:solidFill>
                <a:schemeClr val="bg2">
                  <a:lumMod val="50000"/>
                </a:schemeClr>
              </a:solidFill>
              <a:latin typeface="Lato" panose="020F0502020204030203" pitchFamily="34" charset="0"/>
            </a:endParaRPr>
          </a:p>
          <a:p>
            <a:pPr lvl="1"/>
            <a:r>
              <a:rPr lang="en-GB" sz="1200" kern="0" dirty="0" err="1">
                <a:solidFill>
                  <a:schemeClr val="bg2">
                    <a:lumMod val="50000"/>
                  </a:schemeClr>
                </a:solidFill>
                <a:latin typeface="Lato" panose="020F0502020204030203" pitchFamily="34" charset="0"/>
              </a:rPr>
              <a:t>Rphylip</a:t>
            </a:r>
            <a:r>
              <a:rPr lang="en-GB" sz="1200" kern="0" dirty="0">
                <a:solidFill>
                  <a:schemeClr val="bg2">
                    <a:lumMod val="50000"/>
                  </a:schemeClr>
                </a:solidFill>
                <a:latin typeface="Lato" panose="020F0502020204030203" pitchFamily="34" charset="0"/>
              </a:rPr>
              <a:t>: Parsimony / Maximum Likelihood (computationally intensive!)</a:t>
            </a:r>
            <a:br>
              <a:rPr lang="en-GB" sz="600" kern="0" dirty="0">
                <a:solidFill>
                  <a:schemeClr val="bg2">
                    <a:lumMod val="50000"/>
                  </a:schemeClr>
                </a:solidFill>
                <a:latin typeface="Lato" panose="020F0502020204030203" pitchFamily="34" charset="0"/>
              </a:rPr>
            </a:br>
            <a:endParaRPr lang="en-GB" sz="600" kern="0" dirty="0">
              <a:solidFill>
                <a:schemeClr val="bg2">
                  <a:lumMod val="50000"/>
                </a:schemeClr>
              </a:solidFill>
              <a:latin typeface="Lato" panose="020F0502020204030203" pitchFamily="34" charset="0"/>
            </a:endParaRPr>
          </a:p>
        </p:txBody>
      </p:sp>
      <p:sp>
        <p:nvSpPr>
          <p:cNvPr id="6" name="Rectangle 5">
            <a:extLst>
              <a:ext uri="{FF2B5EF4-FFF2-40B4-BE49-F238E27FC236}">
                <a16:creationId xmlns:a16="http://schemas.microsoft.com/office/drawing/2014/main" id="{F82DDB4B-7ED0-4FFB-8176-2E2D6F9CE906}"/>
              </a:ext>
            </a:extLst>
          </p:cNvPr>
          <p:cNvSpPr/>
          <p:nvPr/>
        </p:nvSpPr>
        <p:spPr>
          <a:xfrm>
            <a:off x="238396" y="6374131"/>
            <a:ext cx="7099663" cy="369332"/>
          </a:xfrm>
          <a:prstGeom prst="rect">
            <a:avLst/>
          </a:prstGeom>
        </p:spPr>
        <p:txBody>
          <a:bodyPr wrap="square">
            <a:spAutoFit/>
          </a:bodyPr>
          <a:lstStyle/>
          <a:p>
            <a:r>
              <a:rPr lang="en-GB" sz="900" dirty="0">
                <a:solidFill>
                  <a:srgbClr val="008080"/>
                </a:solidFill>
                <a:latin typeface="Lato" panose="020F0502020204030203" pitchFamily="34" charset="0"/>
              </a:rPr>
              <a:t>Ivanovaite, L., Serwatka, K., Hoggard, C.S</a:t>
            </a:r>
            <a:r>
              <a:rPr lang="en-GB" sz="900" b="1" dirty="0">
                <a:solidFill>
                  <a:srgbClr val="008080"/>
                </a:solidFill>
                <a:latin typeface="Lato" panose="020F0502020204030203" pitchFamily="34" charset="0"/>
              </a:rPr>
              <a:t>.</a:t>
            </a:r>
            <a:r>
              <a:rPr lang="en-GB" sz="900" dirty="0">
                <a:solidFill>
                  <a:srgbClr val="008080"/>
                </a:solidFill>
                <a:latin typeface="Lato" panose="020F0502020204030203" pitchFamily="34" charset="0"/>
              </a:rPr>
              <a:t>, Sauer, F. and Riede, F. (2012). All these fantastic cultures? </a:t>
            </a:r>
            <a:br>
              <a:rPr lang="en-GB" sz="900" dirty="0">
                <a:solidFill>
                  <a:srgbClr val="008080"/>
                </a:solidFill>
                <a:latin typeface="Lato" panose="020F0502020204030203" pitchFamily="34" charset="0"/>
              </a:rPr>
            </a:br>
            <a:r>
              <a:rPr lang="en-GB" sz="900" dirty="0">
                <a:solidFill>
                  <a:srgbClr val="008080"/>
                </a:solidFill>
                <a:latin typeface="Lato" panose="020F0502020204030203" pitchFamily="34" charset="0"/>
              </a:rPr>
              <a:t>Research history and regionalisation in the Late Palaeolithic tanged point cultures of Eastern Europe. </a:t>
            </a:r>
            <a:r>
              <a:rPr lang="en-GB" sz="900" i="1" dirty="0">
                <a:solidFill>
                  <a:srgbClr val="008080"/>
                </a:solidFill>
                <a:latin typeface="Lato" panose="020F0502020204030203" pitchFamily="34" charset="0"/>
              </a:rPr>
              <a:t>European Journal of Archaeology.</a:t>
            </a:r>
          </a:p>
        </p:txBody>
      </p:sp>
      <p:pic>
        <p:nvPicPr>
          <p:cNvPr id="7" name="Picture 6" descr="A close up of a map&#10;&#10;Description automatically generated">
            <a:extLst>
              <a:ext uri="{FF2B5EF4-FFF2-40B4-BE49-F238E27FC236}">
                <a16:creationId xmlns:a16="http://schemas.microsoft.com/office/drawing/2014/main" id="{AE8357C6-C2B1-4622-8B84-27B9CC23EC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6600" y="1568788"/>
            <a:ext cx="4716780" cy="4716780"/>
          </a:xfrm>
          <a:prstGeom prst="rect">
            <a:avLst/>
          </a:prstGeom>
        </p:spPr>
      </p:pic>
    </p:spTree>
    <p:extLst>
      <p:ext uri="{BB962C8B-B14F-4D97-AF65-F5344CB8AC3E}">
        <p14:creationId xmlns:p14="http://schemas.microsoft.com/office/powerpoint/2010/main" val="10966445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6B67CB-CEEE-464C-93FF-2060689D6CCC}"/>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pic>
        <p:nvPicPr>
          <p:cNvPr id="5" name="Graphic 4">
            <a:extLst>
              <a:ext uri="{FF2B5EF4-FFF2-40B4-BE49-F238E27FC236}">
                <a16:creationId xmlns:a16="http://schemas.microsoft.com/office/drawing/2014/main" id="{CA57BED5-64D6-4E32-9C44-4F72CC4BC1A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554583" y="1373777"/>
            <a:ext cx="3082834" cy="4110445"/>
          </a:xfrm>
          <a:prstGeom prst="rect">
            <a:avLst/>
          </a:prstGeom>
        </p:spPr>
      </p:pic>
    </p:spTree>
    <p:extLst>
      <p:ext uri="{BB962C8B-B14F-4D97-AF65-F5344CB8AC3E}">
        <p14:creationId xmlns:p14="http://schemas.microsoft.com/office/powerpoint/2010/main" val="13807820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3B3302-4E32-40A9-8CDC-0AFD8590168E}"/>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itle 1">
            <a:extLst>
              <a:ext uri="{FF2B5EF4-FFF2-40B4-BE49-F238E27FC236}">
                <a16:creationId xmlns:a16="http://schemas.microsoft.com/office/drawing/2014/main" id="{813ABF43-2C41-42BC-84DE-A9AFE0236516}"/>
              </a:ext>
            </a:extLst>
          </p:cNvPr>
          <p:cNvSpPr>
            <a:spLocks noGrp="1"/>
          </p:cNvSpPr>
          <p:nvPr>
            <p:ph type="title"/>
          </p:nvPr>
        </p:nvSpPr>
        <p:spPr>
          <a:xfrm>
            <a:off x="838200" y="365125"/>
            <a:ext cx="10515600" cy="1325563"/>
          </a:xfrm>
          <a:solidFill>
            <a:srgbClr val="008080"/>
          </a:solidFill>
        </p:spPr>
        <p:txBody>
          <a:bodyPr>
            <a:normAutofit/>
          </a:bodyPr>
          <a:lstStyle/>
          <a:p>
            <a:r>
              <a:rPr lang="en-GB" sz="4000" dirty="0">
                <a:solidFill>
                  <a:schemeClr val="bg1"/>
                </a:solidFill>
                <a:latin typeface="Lato" panose="020F0502020204030203" pitchFamily="34" charset="0"/>
              </a:rPr>
              <a:t>A quick note on outline-based analyses</a:t>
            </a:r>
          </a:p>
        </p:txBody>
      </p:sp>
      <p:sp>
        <p:nvSpPr>
          <p:cNvPr id="14" name="Content Placeholder 4">
            <a:extLst>
              <a:ext uri="{FF2B5EF4-FFF2-40B4-BE49-F238E27FC236}">
                <a16:creationId xmlns:a16="http://schemas.microsoft.com/office/drawing/2014/main" id="{A5333E4D-FA4B-4F68-BDAE-E49916B187FF}"/>
              </a:ext>
            </a:extLst>
          </p:cNvPr>
          <p:cNvSpPr txBox="1">
            <a:spLocks/>
          </p:cNvSpPr>
          <p:nvPr/>
        </p:nvSpPr>
        <p:spPr>
          <a:xfrm>
            <a:off x="1324586" y="1960079"/>
            <a:ext cx="10029213" cy="3937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Useful for when homologous landmarks are difficult to place on a structure e.g. handaxes.</a:t>
            </a:r>
            <a:br>
              <a:rPr lang="en-GB" sz="1800" kern="0" dirty="0">
                <a:solidFill>
                  <a:schemeClr val="bg1"/>
                </a:solidFill>
                <a:latin typeface="Lato" panose="020F0502020204030203" pitchFamily="34" charset="0"/>
              </a:rPr>
            </a:br>
            <a:endParaRPr lang="en-GB" sz="18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Advantages over landmark analysis (for certain outline methods):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Do not need the same amount of points for each artefact (many more will be necessary for more complex objects).</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Do not need to start at exactly the same position.</a:t>
            </a:r>
          </a:p>
          <a:p>
            <a:pPr lvl="1" fontAlgn="base">
              <a:lnSpc>
                <a:spcPct val="99000"/>
              </a:lnSpc>
              <a:spcBef>
                <a:spcPts val="600"/>
              </a:spcBef>
              <a:spcAft>
                <a:spcPct val="0"/>
              </a:spcAft>
              <a:buClr>
                <a:schemeClr val="bg1"/>
              </a:buClr>
              <a:buSzPct val="100000"/>
              <a:buFont typeface="Wingdings" panose="05000000000000000000" pitchFamily="2" charset="2"/>
              <a:buChar char="§"/>
            </a:pPr>
            <a:endParaRPr lang="en-GB" sz="1400" kern="0" dirty="0">
              <a:solidFill>
                <a:schemeClr val="bg1"/>
              </a:solidFill>
              <a:latin typeface="Lato" panose="020F0502020204030203" pitchFamily="34" charset="0"/>
            </a:endParaRPr>
          </a:p>
          <a:p>
            <a:pPr fontAlgn="base">
              <a:lnSpc>
                <a:spcPct val="99000"/>
              </a:lnSpc>
              <a:spcBef>
                <a:spcPts val="600"/>
              </a:spcBef>
              <a:spcAft>
                <a:spcPct val="0"/>
              </a:spcAft>
              <a:buClr>
                <a:schemeClr val="bg1"/>
              </a:buClr>
              <a:buSzPct val="100000"/>
              <a:buFont typeface="Wingdings" panose="05000000000000000000" pitchFamily="2" charset="2"/>
              <a:buChar char="§"/>
            </a:pPr>
            <a:r>
              <a:rPr lang="en-GB" sz="1800" kern="0" dirty="0">
                <a:solidFill>
                  <a:schemeClr val="bg1"/>
                </a:solidFill>
                <a:latin typeface="Lato" panose="020F0502020204030203" pitchFamily="34" charset="0"/>
              </a:rPr>
              <a:t>One of the main outline-based methodologies</a:t>
            </a:r>
            <a:r>
              <a:rPr lang="en-GB" sz="1800" b="1" kern="0" dirty="0">
                <a:solidFill>
                  <a:schemeClr val="bg1"/>
                </a:solidFill>
                <a:latin typeface="Lato" panose="020F0502020204030203" pitchFamily="34" charset="0"/>
              </a:rPr>
              <a:t>: Elliptic Fourier Analysis (EFA)</a:t>
            </a:r>
            <a:r>
              <a:rPr lang="en-GB" sz="1800" kern="0" dirty="0">
                <a:solidFill>
                  <a:schemeClr val="bg1"/>
                </a:solidFill>
                <a:latin typeface="Lato" panose="020F0502020204030203" pitchFamily="34" charset="0"/>
              </a:rPr>
              <a:t>:</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Semilandmarks are fed through a series of parametric equations (grounded on sine and cosine functions) </a:t>
            </a:r>
            <a:br>
              <a:rPr lang="en-GB" sz="1400" kern="0" dirty="0">
                <a:solidFill>
                  <a:schemeClr val="bg1"/>
                </a:solidFill>
                <a:latin typeface="Lato" panose="020F0502020204030203" pitchFamily="34" charset="0"/>
              </a:rPr>
            </a:br>
            <a:r>
              <a:rPr lang="en-GB" sz="1400" kern="0" dirty="0">
                <a:solidFill>
                  <a:schemeClr val="bg1"/>
                </a:solidFill>
                <a:latin typeface="Lato" panose="020F0502020204030203" pitchFamily="34" charset="0"/>
              </a:rPr>
              <a:t>to produce coefficients which create curve.</a:t>
            </a:r>
          </a:p>
          <a:p>
            <a:pPr lvl="1" fontAlgn="base">
              <a:lnSpc>
                <a:spcPct val="99000"/>
              </a:lnSpc>
              <a:spcBef>
                <a:spcPts val="600"/>
              </a:spcBef>
              <a:spcAft>
                <a:spcPct val="0"/>
              </a:spcAft>
              <a:buClr>
                <a:schemeClr val="bg1"/>
              </a:buClr>
              <a:buSzPct val="100000"/>
              <a:buFont typeface="Wingdings" panose="05000000000000000000" pitchFamily="2" charset="2"/>
              <a:buChar char="§"/>
            </a:pPr>
            <a:r>
              <a:rPr lang="en-GB" sz="1400" kern="0" dirty="0">
                <a:solidFill>
                  <a:schemeClr val="bg1"/>
                </a:solidFill>
                <a:latin typeface="Lato" panose="020F0502020204030203" pitchFamily="34" charset="0"/>
              </a:rPr>
              <a:t>Coefficients are examined similarly to the Procrustes Coordinates </a:t>
            </a:r>
          </a:p>
          <a:p>
            <a:pPr lvl="1" fontAlgn="base">
              <a:lnSpc>
                <a:spcPct val="99000"/>
              </a:lnSpc>
              <a:spcBef>
                <a:spcPts val="600"/>
              </a:spcBef>
              <a:spcAft>
                <a:spcPct val="0"/>
              </a:spcAft>
              <a:buClr>
                <a:schemeClr val="bg1"/>
              </a:buClr>
              <a:buSzPct val="100000"/>
              <a:buFont typeface="Wingdings" panose="05000000000000000000" pitchFamily="2" charset="2"/>
              <a:buChar char="§"/>
            </a:pPr>
            <a:endParaRPr lang="en-GB" sz="1400" kern="0" dirty="0">
              <a:solidFill>
                <a:schemeClr val="bg1"/>
              </a:solidFill>
              <a:latin typeface="Lato" panose="020F0502020204030203" pitchFamily="34" charset="0"/>
            </a:endParaRPr>
          </a:p>
          <a:p>
            <a:pPr marL="0" indent="0" fontAlgn="base">
              <a:lnSpc>
                <a:spcPct val="99000"/>
              </a:lnSpc>
              <a:spcBef>
                <a:spcPts val="600"/>
              </a:spcBef>
              <a:spcAft>
                <a:spcPct val="0"/>
              </a:spcAft>
              <a:buClr>
                <a:schemeClr val="bg1"/>
              </a:buClr>
              <a:buSzPct val="100000"/>
              <a:buNone/>
            </a:pPr>
            <a:br>
              <a:rPr lang="en-GB" sz="1800" kern="0" dirty="0">
                <a:solidFill>
                  <a:schemeClr val="bg1"/>
                </a:solidFill>
                <a:latin typeface="Lato" panose="020F0502020204030203" pitchFamily="34" charset="0"/>
              </a:rPr>
            </a:br>
            <a:r>
              <a:rPr lang="en-GB" sz="1800" b="1" kern="0" dirty="0">
                <a:solidFill>
                  <a:schemeClr val="bg1"/>
                </a:solidFill>
                <a:latin typeface="Lato" panose="020F0502020204030203" pitchFamily="34" charset="0"/>
              </a:rPr>
              <a:t>Workshop 2</a:t>
            </a:r>
            <a:r>
              <a:rPr lang="en-GB" sz="1800" kern="0" dirty="0">
                <a:solidFill>
                  <a:schemeClr val="bg1"/>
                </a:solidFill>
                <a:latin typeface="Lato" panose="020F0502020204030203" pitchFamily="34" charset="0"/>
              </a:rPr>
              <a:t>: R Demonstration (through Elliptic Fourier Analysis)</a:t>
            </a:r>
            <a:endParaRPr lang="en-GB" sz="1800" b="1" i="1" kern="0" dirty="0">
              <a:solidFill>
                <a:schemeClr val="bg1"/>
              </a:solidFill>
              <a:latin typeface="Lato" panose="020F0502020204030203" pitchFamily="34" charset="0"/>
            </a:endParaRPr>
          </a:p>
        </p:txBody>
      </p:sp>
    </p:spTree>
    <p:extLst>
      <p:ext uri="{BB962C8B-B14F-4D97-AF65-F5344CB8AC3E}">
        <p14:creationId xmlns:p14="http://schemas.microsoft.com/office/powerpoint/2010/main" val="2195674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An external file that holds a picture, illustration, etc.&#10;Object name is AJPA-158-155-g002.jpg">
            <a:extLst>
              <a:ext uri="{FF2B5EF4-FFF2-40B4-BE49-F238E27FC236}">
                <a16:creationId xmlns:a16="http://schemas.microsoft.com/office/drawing/2014/main" id="{C65430F3-95E7-48F7-B5F3-266348925E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2577" y="3887700"/>
            <a:ext cx="4927631" cy="172134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mage result for archaeology measurements">
            <a:extLst>
              <a:ext uri="{FF2B5EF4-FFF2-40B4-BE49-F238E27FC236}">
                <a16:creationId xmlns:a16="http://schemas.microsoft.com/office/drawing/2014/main" id="{665D26AA-B481-4000-A1CE-70D02BCECD5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466" t="58615" r="3734" b="2965"/>
          <a:stretch/>
        </p:blipFill>
        <p:spPr bwMode="auto">
          <a:xfrm>
            <a:off x="777049" y="1707653"/>
            <a:ext cx="5578688" cy="172134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CB62EF26-D3BA-4045-9014-A683EE3F28FA}"/>
              </a:ext>
            </a:extLst>
          </p:cNvPr>
          <p:cNvPicPr>
            <a:picLocks noChangeAspect="1"/>
          </p:cNvPicPr>
          <p:nvPr/>
        </p:nvPicPr>
        <p:blipFill rotWithShape="1">
          <a:blip r:embed="rId4"/>
          <a:srcRect l="10713" r="9892"/>
          <a:stretch/>
        </p:blipFill>
        <p:spPr>
          <a:xfrm>
            <a:off x="6950939" y="1721078"/>
            <a:ext cx="4753374" cy="3415844"/>
          </a:xfrm>
          <a:prstGeom prst="rect">
            <a:avLst/>
          </a:prstGeom>
        </p:spPr>
      </p:pic>
    </p:spTree>
    <p:extLst>
      <p:ext uri="{BB962C8B-B14F-4D97-AF65-F5344CB8AC3E}">
        <p14:creationId xmlns:p14="http://schemas.microsoft.com/office/powerpoint/2010/main" val="1732896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3940295-1828-4E03-AADB-8E4E3A0F5FE3}"/>
              </a:ext>
            </a:extLst>
          </p:cNvPr>
          <p:cNvSpPr/>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50000"/>
                </a:schemeClr>
              </a:solidFill>
            </a:endParaRPr>
          </a:p>
        </p:txBody>
      </p:sp>
      <p:sp>
        <p:nvSpPr>
          <p:cNvPr id="2" name="Title 1">
            <a:extLst>
              <a:ext uri="{FF2B5EF4-FFF2-40B4-BE49-F238E27FC236}">
                <a16:creationId xmlns:a16="http://schemas.microsoft.com/office/drawing/2014/main" id="{DD7AD80A-9342-4ECC-9579-91F3CE5A4F21}"/>
              </a:ext>
            </a:extLst>
          </p:cNvPr>
          <p:cNvSpPr>
            <a:spLocks noGrp="1"/>
          </p:cNvSpPr>
          <p:nvPr>
            <p:ph type="title"/>
          </p:nvPr>
        </p:nvSpPr>
        <p:spPr/>
        <p:txBody>
          <a:bodyPr/>
          <a:lstStyle/>
          <a:p>
            <a:r>
              <a:rPr lang="en-GB" dirty="0">
                <a:solidFill>
                  <a:schemeClr val="bg1"/>
                </a:solidFill>
                <a:latin typeface="Lato" panose="020F0502020204030203" pitchFamily="34" charset="0"/>
              </a:rPr>
              <a:t>Concluding Remarks: Future Directions</a:t>
            </a:r>
          </a:p>
        </p:txBody>
      </p:sp>
      <p:sp>
        <p:nvSpPr>
          <p:cNvPr id="6" name="Rectangle 5">
            <a:extLst>
              <a:ext uri="{FF2B5EF4-FFF2-40B4-BE49-F238E27FC236}">
                <a16:creationId xmlns:a16="http://schemas.microsoft.com/office/drawing/2014/main" id="{FF67C61E-9529-4F64-A26C-285FBEA18BB0}"/>
              </a:ext>
            </a:extLst>
          </p:cNvPr>
          <p:cNvSpPr/>
          <p:nvPr/>
        </p:nvSpPr>
        <p:spPr>
          <a:xfrm>
            <a:off x="838200" y="1859340"/>
            <a:ext cx="10515600" cy="2031325"/>
          </a:xfrm>
          <a:prstGeom prst="rect">
            <a:avLst/>
          </a:prstGeom>
        </p:spPr>
        <p:txBody>
          <a:bodyPr wrap="square">
            <a:spAutoFit/>
          </a:bodyPr>
          <a:lstStyle/>
          <a:p>
            <a:pPr marL="457200" indent="-457200">
              <a:buSzPct val="150000"/>
              <a:buFont typeface="+mj-lt"/>
              <a:buAutoNum type="arabicPeriod"/>
            </a:pPr>
            <a:r>
              <a:rPr lang="en-GB" b="1" dirty="0">
                <a:solidFill>
                  <a:schemeClr val="bg1"/>
                </a:solidFill>
                <a:latin typeface="Lato" panose="020F0502020204030203" pitchFamily="34" charset="0"/>
              </a:rPr>
              <a:t>Greater application</a:t>
            </a:r>
            <a:r>
              <a:rPr lang="en-GB" dirty="0">
                <a:solidFill>
                  <a:schemeClr val="bg1"/>
                </a:solidFill>
                <a:latin typeface="Lato" panose="020F0502020204030203" pitchFamily="34" charset="0"/>
              </a:rPr>
              <a:t> of GMM in  a variety of new (non biological) archaeologies</a:t>
            </a:r>
            <a:br>
              <a:rPr lang="en-GB" dirty="0">
                <a:solidFill>
                  <a:schemeClr val="bg1"/>
                </a:solidFill>
                <a:latin typeface="Lato" panose="020F0502020204030203" pitchFamily="34" charset="0"/>
              </a:rPr>
            </a:br>
            <a:endParaRPr lang="en-GB" dirty="0">
              <a:solidFill>
                <a:schemeClr val="bg1"/>
              </a:solidFill>
              <a:latin typeface="Lato" panose="020F0502020204030203" pitchFamily="34" charset="0"/>
            </a:endParaRPr>
          </a:p>
          <a:p>
            <a:pPr marL="457200" indent="-457200">
              <a:buSzPct val="150000"/>
              <a:buFont typeface="+mj-lt"/>
              <a:buAutoNum type="arabicPeriod"/>
            </a:pPr>
            <a:r>
              <a:rPr lang="en-GB" b="1" dirty="0">
                <a:solidFill>
                  <a:schemeClr val="bg1"/>
                </a:solidFill>
                <a:latin typeface="Lato" panose="020F0502020204030203" pitchFamily="34" charset="0"/>
              </a:rPr>
              <a:t>Methodological applications</a:t>
            </a:r>
            <a:r>
              <a:rPr lang="en-GB" dirty="0">
                <a:solidFill>
                  <a:schemeClr val="bg1"/>
                </a:solidFill>
                <a:latin typeface="Lato" panose="020F0502020204030203" pitchFamily="34" charset="0"/>
              </a:rPr>
              <a:t>: </a:t>
            </a:r>
            <a:r>
              <a:rPr lang="en-GB" dirty="0" err="1">
                <a:solidFill>
                  <a:schemeClr val="bg1"/>
                </a:solidFill>
                <a:latin typeface="Lato" panose="020F0502020204030203" pitchFamily="34" charset="0"/>
              </a:rPr>
              <a:t>automisation</a:t>
            </a:r>
            <a:r>
              <a:rPr lang="en-GB" dirty="0">
                <a:solidFill>
                  <a:schemeClr val="bg1"/>
                </a:solidFill>
                <a:latin typeface="Lato" panose="020F0502020204030203" pitchFamily="34" charset="0"/>
              </a:rPr>
              <a:t> (recording and landmarking)</a:t>
            </a:r>
            <a:br>
              <a:rPr lang="en-GB" dirty="0">
                <a:solidFill>
                  <a:schemeClr val="bg1"/>
                </a:solidFill>
                <a:latin typeface="Lato" panose="020F0502020204030203" pitchFamily="34" charset="0"/>
              </a:rPr>
            </a:br>
            <a:endParaRPr lang="en-GB" dirty="0">
              <a:solidFill>
                <a:schemeClr val="bg1"/>
              </a:solidFill>
              <a:latin typeface="Lato" panose="020F0502020204030203" pitchFamily="34" charset="0"/>
            </a:endParaRPr>
          </a:p>
          <a:p>
            <a:pPr marL="457200" indent="-457200">
              <a:buSzPct val="150000"/>
              <a:buFont typeface="+mj-lt"/>
              <a:buAutoNum type="arabicPeriod"/>
            </a:pPr>
            <a:r>
              <a:rPr lang="en-GB" b="1" dirty="0">
                <a:solidFill>
                  <a:schemeClr val="bg1"/>
                </a:solidFill>
                <a:latin typeface="Lato" panose="020F0502020204030203" pitchFamily="34" charset="0"/>
              </a:rPr>
              <a:t>Coding developments:</a:t>
            </a:r>
            <a:r>
              <a:rPr lang="en-GB" dirty="0">
                <a:solidFill>
                  <a:schemeClr val="bg1"/>
                </a:solidFill>
                <a:latin typeface="Lato" panose="020F0502020204030203" pitchFamily="34" charset="0"/>
              </a:rPr>
              <a:t> towards a replicable, reproducible and Shiny GMM…</a:t>
            </a:r>
            <a:br>
              <a:rPr lang="en-GB" dirty="0">
                <a:solidFill>
                  <a:schemeClr val="bg1"/>
                </a:solidFill>
                <a:latin typeface="Lato" panose="020F0502020204030203" pitchFamily="34" charset="0"/>
              </a:rPr>
            </a:br>
            <a:endParaRPr lang="en-GB" dirty="0">
              <a:solidFill>
                <a:schemeClr val="bg1"/>
              </a:solidFill>
              <a:latin typeface="Lato" panose="020F0502020204030203" pitchFamily="34" charset="0"/>
            </a:endParaRPr>
          </a:p>
          <a:p>
            <a:pPr marL="457200" indent="-457200">
              <a:buSzPct val="150000"/>
              <a:buFont typeface="+mj-lt"/>
              <a:buAutoNum type="arabicPeriod"/>
            </a:pPr>
            <a:r>
              <a:rPr lang="en-GB" b="1" dirty="0">
                <a:solidFill>
                  <a:schemeClr val="bg1"/>
                </a:solidFill>
                <a:latin typeface="Lato" panose="020F0502020204030203" pitchFamily="34" charset="0"/>
              </a:rPr>
              <a:t>More powerful analytics</a:t>
            </a:r>
            <a:r>
              <a:rPr lang="en-GB" dirty="0">
                <a:solidFill>
                  <a:schemeClr val="bg1"/>
                </a:solidFill>
                <a:latin typeface="Lato" panose="020F0502020204030203" pitchFamily="34" charset="0"/>
              </a:rPr>
              <a:t>: e.g. Bayesian and Machine Learning techniques</a:t>
            </a:r>
          </a:p>
        </p:txBody>
      </p:sp>
    </p:spTree>
    <p:extLst>
      <p:ext uri="{BB962C8B-B14F-4D97-AF65-F5344CB8AC3E}">
        <p14:creationId xmlns:p14="http://schemas.microsoft.com/office/powerpoint/2010/main" val="38658916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5659EFF-3F3D-47B1-A2CB-D449AD971A70}"/>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1" name="Straight Connector 10">
            <a:extLst>
              <a:ext uri="{FF2B5EF4-FFF2-40B4-BE49-F238E27FC236}">
                <a16:creationId xmlns:a16="http://schemas.microsoft.com/office/drawing/2014/main" id="{4E860EA3-75CB-4F67-9EF7-B90843B80760}"/>
              </a:ext>
            </a:extLst>
          </p:cNvPr>
          <p:cNvCxnSpPr>
            <a:cxnSpLocks/>
          </p:cNvCxnSpPr>
          <p:nvPr/>
        </p:nvCxnSpPr>
        <p:spPr>
          <a:xfrm flipV="1">
            <a:off x="-812800" y="4171982"/>
            <a:ext cx="1268370" cy="158431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76672261-9815-416C-B05F-6E88001A9AB5}"/>
              </a:ext>
            </a:extLst>
          </p:cNvPr>
          <p:cNvSpPr txBox="1"/>
          <p:nvPr/>
        </p:nvSpPr>
        <p:spPr>
          <a:xfrm>
            <a:off x="363073" y="547183"/>
            <a:ext cx="6997428" cy="1569660"/>
          </a:xfrm>
          <a:prstGeom prst="rect">
            <a:avLst/>
          </a:prstGeom>
          <a:noFill/>
        </p:spPr>
        <p:txBody>
          <a:bodyPr wrap="none" rtlCol="0">
            <a:spAutoFit/>
          </a:bodyPr>
          <a:lstStyle/>
          <a:p>
            <a:r>
              <a:rPr lang="en-GB" sz="4800" dirty="0">
                <a:solidFill>
                  <a:schemeClr val="bg1"/>
                </a:solidFill>
                <a:latin typeface="Lato" panose="020F0502020204030203" pitchFamily="34" charset="0"/>
              </a:rPr>
              <a:t>Thank you for attending</a:t>
            </a:r>
            <a:r>
              <a:rPr lang="en-GB" sz="4800" b="1" dirty="0">
                <a:solidFill>
                  <a:schemeClr val="bg1"/>
                </a:solidFill>
                <a:latin typeface="Lato" panose="020F0502020204030203" pitchFamily="34" charset="0"/>
              </a:rPr>
              <a:t>!</a:t>
            </a:r>
          </a:p>
          <a:p>
            <a:endParaRPr lang="en-GB" sz="4800" b="1" dirty="0">
              <a:solidFill>
                <a:schemeClr val="bg1"/>
              </a:solidFill>
              <a:latin typeface="Lato" panose="020F0502020204030203" pitchFamily="34" charset="0"/>
            </a:endParaRPr>
          </a:p>
        </p:txBody>
      </p:sp>
      <p:cxnSp>
        <p:nvCxnSpPr>
          <p:cNvPr id="6" name="Straight Connector 5">
            <a:extLst>
              <a:ext uri="{FF2B5EF4-FFF2-40B4-BE49-F238E27FC236}">
                <a16:creationId xmlns:a16="http://schemas.microsoft.com/office/drawing/2014/main" id="{AA9FE0F4-6FF9-4779-AC4C-813F9FFD4162}"/>
              </a:ext>
            </a:extLst>
          </p:cNvPr>
          <p:cNvCxnSpPr>
            <a:cxnSpLocks/>
          </p:cNvCxnSpPr>
          <p:nvPr/>
        </p:nvCxnSpPr>
        <p:spPr>
          <a:xfrm flipH="1" flipV="1">
            <a:off x="469901" y="4171982"/>
            <a:ext cx="1282699" cy="316861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D7331821-29EF-4DFE-8B29-DD521767369E}"/>
              </a:ext>
            </a:extLst>
          </p:cNvPr>
          <p:cNvCxnSpPr>
            <a:cxnSpLocks/>
          </p:cNvCxnSpPr>
          <p:nvPr/>
        </p:nvCxnSpPr>
        <p:spPr>
          <a:xfrm flipV="1">
            <a:off x="1766931" y="6356382"/>
            <a:ext cx="1623969" cy="98421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893BADA-EB16-418B-B499-34F73E518EFA}"/>
              </a:ext>
            </a:extLst>
          </p:cNvPr>
          <p:cNvCxnSpPr>
            <a:cxnSpLocks/>
          </p:cNvCxnSpPr>
          <p:nvPr/>
        </p:nvCxnSpPr>
        <p:spPr>
          <a:xfrm>
            <a:off x="469900" y="4171982"/>
            <a:ext cx="2921000" cy="21844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FC68ADE-E713-4F38-8528-F25128464A6D}"/>
              </a:ext>
            </a:extLst>
          </p:cNvPr>
          <p:cNvSpPr/>
          <p:nvPr/>
        </p:nvSpPr>
        <p:spPr>
          <a:xfrm>
            <a:off x="266700" y="3968782"/>
            <a:ext cx="406400" cy="406400"/>
          </a:xfrm>
          <a:prstGeom prst="ellipse">
            <a:avLst/>
          </a:prstGeom>
          <a:solidFill>
            <a:schemeClr val="bg1"/>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a:extLst>
              <a:ext uri="{FF2B5EF4-FFF2-40B4-BE49-F238E27FC236}">
                <a16:creationId xmlns:a16="http://schemas.microsoft.com/office/drawing/2014/main" id="{57AF9A6D-92D1-4AC0-9198-BED58A92A09D}"/>
              </a:ext>
            </a:extLst>
          </p:cNvPr>
          <p:cNvSpPr/>
          <p:nvPr/>
        </p:nvSpPr>
        <p:spPr>
          <a:xfrm>
            <a:off x="3187700" y="6153182"/>
            <a:ext cx="406400" cy="406400"/>
          </a:xfrm>
          <a:prstGeom prst="ellipse">
            <a:avLst/>
          </a:prstGeom>
          <a:solidFill>
            <a:schemeClr val="bg1"/>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60055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98899D4-50C3-4478-BFD8-D3712AB01696}"/>
              </a:ext>
            </a:extLst>
          </p:cNvPr>
          <p:cNvSpPr>
            <a:spLocks noGrp="1"/>
          </p:cNvSpPr>
          <p:nvPr>
            <p:ph type="title"/>
          </p:nvPr>
        </p:nvSpPr>
        <p:spPr>
          <a:xfrm>
            <a:off x="838200" y="5116739"/>
            <a:ext cx="10515600" cy="1325563"/>
          </a:xfrm>
        </p:spPr>
        <p:txBody>
          <a:bodyPr>
            <a:normAutofit/>
          </a:bodyPr>
          <a:lstStyle/>
          <a:p>
            <a:r>
              <a:rPr lang="en-GB" altLang="ja-JP" sz="4000" dirty="0">
                <a:solidFill>
                  <a:schemeClr val="bg2">
                    <a:lumMod val="50000"/>
                  </a:schemeClr>
                </a:solidFill>
                <a:latin typeface="Lato" panose="020F0502020204030203" pitchFamily="34" charset="0"/>
              </a:rPr>
              <a:t>What is shape?</a:t>
            </a:r>
            <a:endParaRPr lang="en-GB" sz="4000" dirty="0">
              <a:solidFill>
                <a:schemeClr val="bg2">
                  <a:lumMod val="50000"/>
                </a:schemeClr>
              </a:solidFill>
              <a:latin typeface="Lato" panose="020F0502020204030203" pitchFamily="34" charset="0"/>
            </a:endParaRPr>
          </a:p>
        </p:txBody>
      </p:sp>
    </p:spTree>
    <p:extLst>
      <p:ext uri="{BB962C8B-B14F-4D97-AF65-F5344CB8AC3E}">
        <p14:creationId xmlns:p14="http://schemas.microsoft.com/office/powerpoint/2010/main" val="1345020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92A7896-1202-4761-8540-8B4270704B35}"/>
              </a:ext>
            </a:extLst>
          </p:cNvPr>
          <p:cNvSpPr/>
          <p:nvPr/>
        </p:nvSpPr>
        <p:spPr>
          <a:xfrm>
            <a:off x="0" y="0"/>
            <a:ext cx="12192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A640646-A40C-4423-BFF1-D44BFF704055}"/>
              </a:ext>
            </a:extLst>
          </p:cNvPr>
          <p:cNvSpPr>
            <a:spLocks noGrp="1"/>
          </p:cNvSpPr>
          <p:nvPr>
            <p:ph type="title"/>
          </p:nvPr>
        </p:nvSpPr>
        <p:spPr>
          <a:xfrm>
            <a:off x="838200" y="947057"/>
            <a:ext cx="10515600" cy="743631"/>
          </a:xfrm>
        </p:spPr>
        <p:txBody>
          <a:bodyPr>
            <a:normAutofit/>
          </a:bodyPr>
          <a:lstStyle/>
          <a:p>
            <a:r>
              <a:rPr lang="en-GB" sz="4000" dirty="0">
                <a:solidFill>
                  <a:schemeClr val="bg1"/>
                </a:solidFill>
                <a:latin typeface="Lato" panose="020F0502020204030203" pitchFamily="34" charset="0"/>
              </a:rPr>
              <a:t>Shape as…</a:t>
            </a:r>
          </a:p>
        </p:txBody>
      </p:sp>
      <p:sp>
        <p:nvSpPr>
          <p:cNvPr id="3" name="Content Placeholder 2">
            <a:extLst>
              <a:ext uri="{FF2B5EF4-FFF2-40B4-BE49-F238E27FC236}">
                <a16:creationId xmlns:a16="http://schemas.microsoft.com/office/drawing/2014/main" id="{4CF1BA95-B8C5-4826-83FF-65267F455473}"/>
              </a:ext>
            </a:extLst>
          </p:cNvPr>
          <p:cNvSpPr>
            <a:spLocks noGrp="1"/>
          </p:cNvSpPr>
          <p:nvPr>
            <p:ph idx="1"/>
          </p:nvPr>
        </p:nvSpPr>
        <p:spPr>
          <a:xfrm>
            <a:off x="838200" y="1975757"/>
            <a:ext cx="10515600" cy="4201206"/>
          </a:xfrm>
        </p:spPr>
        <p:txBody>
          <a:bodyPr/>
          <a:lstStyle/>
          <a:p>
            <a:pPr marL="0" indent="0" algn="ctr">
              <a:buNone/>
            </a:pPr>
            <a:r>
              <a:rPr lang="en-GB" sz="2400" dirty="0">
                <a:solidFill>
                  <a:schemeClr val="bg1"/>
                </a:solidFill>
                <a:latin typeface="Lato" panose="020F0502020204030203" pitchFamily="34" charset="0"/>
              </a:rPr>
              <a:t>“In general terms, the shape of an object, dataset </a:t>
            </a:r>
            <a:br>
              <a:rPr lang="en-GB" sz="2400" dirty="0">
                <a:solidFill>
                  <a:schemeClr val="bg1"/>
                </a:solidFill>
                <a:latin typeface="Lato" panose="020F0502020204030203" pitchFamily="34" charset="0"/>
              </a:rPr>
            </a:br>
            <a:r>
              <a:rPr lang="en-GB" sz="2400" dirty="0">
                <a:solidFill>
                  <a:schemeClr val="bg1"/>
                </a:solidFill>
                <a:latin typeface="Lato" panose="020F0502020204030203" pitchFamily="34" charset="0"/>
              </a:rPr>
              <a:t>or image that can be defined as the total of  all information is invariant under </a:t>
            </a:r>
            <a:r>
              <a:rPr lang="en-GB" sz="2400" b="1" i="1" dirty="0">
                <a:solidFill>
                  <a:schemeClr val="bg1"/>
                </a:solidFill>
                <a:latin typeface="Lato Black" panose="020F0A02020204030203" pitchFamily="34" charset="0"/>
              </a:rPr>
              <a:t>translation</a:t>
            </a:r>
            <a:r>
              <a:rPr lang="en-GB" sz="2400" dirty="0">
                <a:solidFill>
                  <a:schemeClr val="bg1"/>
                </a:solidFill>
                <a:latin typeface="Lato" panose="020F0502020204030203" pitchFamily="34" charset="0"/>
              </a:rPr>
              <a:t>, </a:t>
            </a:r>
            <a:r>
              <a:rPr lang="en-GB" sz="2400" b="1" i="1" dirty="0">
                <a:solidFill>
                  <a:schemeClr val="bg1"/>
                </a:solidFill>
                <a:latin typeface="Lato Black" panose="020F0A02020204030203" pitchFamily="34" charset="0"/>
              </a:rPr>
              <a:t>rotation</a:t>
            </a:r>
            <a:r>
              <a:rPr lang="en-GB" sz="2400" dirty="0">
                <a:solidFill>
                  <a:schemeClr val="bg1"/>
                </a:solidFill>
                <a:latin typeface="Lato" panose="020F0502020204030203" pitchFamily="34" charset="0"/>
              </a:rPr>
              <a:t>, and </a:t>
            </a:r>
            <a:r>
              <a:rPr lang="en-GB" sz="2400" b="1" i="1" dirty="0">
                <a:solidFill>
                  <a:schemeClr val="bg1"/>
                </a:solidFill>
                <a:latin typeface="Lato Black" panose="020F0A02020204030203" pitchFamily="34" charset="0"/>
              </a:rPr>
              <a:t>isotropic </a:t>
            </a:r>
            <a:r>
              <a:rPr lang="en-GB" sz="2400" b="1" i="1" dirty="0" err="1">
                <a:solidFill>
                  <a:schemeClr val="bg1"/>
                </a:solidFill>
                <a:latin typeface="Lato Black" panose="020F0A02020204030203" pitchFamily="34" charset="0"/>
              </a:rPr>
              <a:t>rescalings</a:t>
            </a:r>
            <a:r>
              <a:rPr lang="en-GB" sz="2400" dirty="0">
                <a:solidFill>
                  <a:schemeClr val="bg1"/>
                </a:solidFill>
                <a:latin typeface="Lato" panose="020F0502020204030203" pitchFamily="34" charset="0"/>
              </a:rPr>
              <a:t>” </a:t>
            </a:r>
          </a:p>
          <a:p>
            <a:pPr marL="0" indent="0" algn="ctr">
              <a:buNone/>
            </a:pPr>
            <a:endParaRPr lang="en-GB" sz="1200" dirty="0">
              <a:solidFill>
                <a:schemeClr val="bg1"/>
              </a:solidFill>
              <a:latin typeface="Lato" panose="020F0502020204030203" pitchFamily="34" charset="0"/>
            </a:endParaRPr>
          </a:p>
          <a:p>
            <a:pPr marL="0" indent="0" algn="r">
              <a:buNone/>
            </a:pPr>
            <a:r>
              <a:rPr lang="en-GB" sz="1800" dirty="0">
                <a:solidFill>
                  <a:schemeClr val="bg1"/>
                </a:solidFill>
                <a:latin typeface="Lato" panose="020F0502020204030203" pitchFamily="34" charset="0"/>
              </a:rPr>
              <a:t>Small (1996: 6)</a:t>
            </a:r>
          </a:p>
          <a:p>
            <a:pPr marL="0" indent="0">
              <a:buNone/>
            </a:pPr>
            <a:endParaRPr lang="en-GB" dirty="0"/>
          </a:p>
        </p:txBody>
      </p:sp>
      <p:sp>
        <p:nvSpPr>
          <p:cNvPr id="6" name="Rectangle 5">
            <a:extLst>
              <a:ext uri="{FF2B5EF4-FFF2-40B4-BE49-F238E27FC236}">
                <a16:creationId xmlns:a16="http://schemas.microsoft.com/office/drawing/2014/main" id="{CD3AAD00-552C-429C-A1FB-D972856E8665}"/>
              </a:ext>
            </a:extLst>
          </p:cNvPr>
          <p:cNvSpPr/>
          <p:nvPr/>
        </p:nvSpPr>
        <p:spPr>
          <a:xfrm>
            <a:off x="838200" y="6462032"/>
            <a:ext cx="4034786" cy="230832"/>
          </a:xfrm>
          <a:prstGeom prst="rect">
            <a:avLst/>
          </a:prstGeom>
        </p:spPr>
        <p:txBody>
          <a:bodyPr wrap="square">
            <a:spAutoFit/>
          </a:bodyPr>
          <a:lstStyle/>
          <a:p>
            <a:r>
              <a:rPr lang="en-GB" sz="900" dirty="0">
                <a:solidFill>
                  <a:schemeClr val="bg1"/>
                </a:solidFill>
                <a:latin typeface="Lato" panose="020F0502020204030203" pitchFamily="34" charset="0"/>
              </a:rPr>
              <a:t>Small, C. (1996). </a:t>
            </a:r>
            <a:r>
              <a:rPr lang="en-GB" sz="900" i="1" dirty="0">
                <a:solidFill>
                  <a:schemeClr val="bg1"/>
                </a:solidFill>
                <a:latin typeface="Lato" panose="020F0502020204030203" pitchFamily="34" charset="0"/>
              </a:rPr>
              <a:t>The statistical theory of shape</a:t>
            </a:r>
            <a:r>
              <a:rPr lang="en-GB" sz="900" dirty="0">
                <a:solidFill>
                  <a:schemeClr val="bg1"/>
                </a:solidFill>
                <a:latin typeface="Lato" panose="020F0502020204030203" pitchFamily="34" charset="0"/>
              </a:rPr>
              <a:t>. New York: Springer.</a:t>
            </a:r>
          </a:p>
        </p:txBody>
      </p:sp>
      <p:sp>
        <p:nvSpPr>
          <p:cNvPr id="7" name="Oval 6">
            <a:extLst>
              <a:ext uri="{FF2B5EF4-FFF2-40B4-BE49-F238E27FC236}">
                <a16:creationId xmlns:a16="http://schemas.microsoft.com/office/drawing/2014/main" id="{50A11CE2-0DD4-415B-86DB-08CBF5BEBEBC}"/>
              </a:ext>
            </a:extLst>
          </p:cNvPr>
          <p:cNvSpPr/>
          <p:nvPr/>
        </p:nvSpPr>
        <p:spPr>
          <a:xfrm>
            <a:off x="7932598" y="4789959"/>
            <a:ext cx="408215" cy="408215"/>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a:extLst>
              <a:ext uri="{FF2B5EF4-FFF2-40B4-BE49-F238E27FC236}">
                <a16:creationId xmlns:a16="http://schemas.microsoft.com/office/drawing/2014/main" id="{65102AED-1BC0-4E70-814B-AFF9532A5524}"/>
              </a:ext>
            </a:extLst>
          </p:cNvPr>
          <p:cNvSpPr/>
          <p:nvPr/>
        </p:nvSpPr>
        <p:spPr>
          <a:xfrm>
            <a:off x="4336887" y="4634067"/>
            <a:ext cx="720000" cy="720000"/>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a:extLst>
              <a:ext uri="{FF2B5EF4-FFF2-40B4-BE49-F238E27FC236}">
                <a16:creationId xmlns:a16="http://schemas.microsoft.com/office/drawing/2014/main" id="{A160D938-2F9F-41E2-8CA1-553450B05EF7}"/>
              </a:ext>
            </a:extLst>
          </p:cNvPr>
          <p:cNvSpPr/>
          <p:nvPr/>
        </p:nvSpPr>
        <p:spPr>
          <a:xfrm>
            <a:off x="5915434" y="4713756"/>
            <a:ext cx="560619" cy="560619"/>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a:extLst>
              <a:ext uri="{FF2B5EF4-FFF2-40B4-BE49-F238E27FC236}">
                <a16:creationId xmlns:a16="http://schemas.microsoft.com/office/drawing/2014/main" id="{61773F99-8E99-4D42-897C-E1280804BC2E}"/>
              </a:ext>
            </a:extLst>
          </p:cNvPr>
          <p:cNvSpPr/>
          <p:nvPr/>
        </p:nvSpPr>
        <p:spPr>
          <a:xfrm>
            <a:off x="6653236" y="4442978"/>
            <a:ext cx="1102179" cy="1102179"/>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val 10">
            <a:extLst>
              <a:ext uri="{FF2B5EF4-FFF2-40B4-BE49-F238E27FC236}">
                <a16:creationId xmlns:a16="http://schemas.microsoft.com/office/drawing/2014/main" id="{0FBEE1E8-B8AA-4A87-B398-8B5A716E7415}"/>
              </a:ext>
            </a:extLst>
          </p:cNvPr>
          <p:cNvSpPr/>
          <p:nvPr/>
        </p:nvSpPr>
        <p:spPr>
          <a:xfrm>
            <a:off x="3851187" y="4839898"/>
            <a:ext cx="308336" cy="308336"/>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88389E80-85E7-4FA5-AA85-925590286C78}"/>
              </a:ext>
            </a:extLst>
          </p:cNvPr>
          <p:cNvSpPr/>
          <p:nvPr/>
        </p:nvSpPr>
        <p:spPr>
          <a:xfrm>
            <a:off x="5234251" y="4742068"/>
            <a:ext cx="504000" cy="504000"/>
          </a:xfrm>
          <a:prstGeom prst="ellipse">
            <a:avLst/>
          </a:prstGeom>
          <a:solidFill>
            <a:srgbClr val="00808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55946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92A7896-1202-4761-8540-8B4270704B35}"/>
              </a:ext>
            </a:extLst>
          </p:cNvPr>
          <p:cNvSpPr/>
          <p:nvPr/>
        </p:nvSpPr>
        <p:spPr>
          <a:xfrm>
            <a:off x="0" y="-16329"/>
            <a:ext cx="6096000" cy="6858000"/>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A640646-A40C-4423-BFF1-D44BFF704055}"/>
              </a:ext>
            </a:extLst>
          </p:cNvPr>
          <p:cNvSpPr>
            <a:spLocks noGrp="1"/>
          </p:cNvSpPr>
          <p:nvPr>
            <p:ph type="title"/>
          </p:nvPr>
        </p:nvSpPr>
        <p:spPr>
          <a:xfrm>
            <a:off x="838200" y="947057"/>
            <a:ext cx="10515600" cy="743631"/>
          </a:xfrm>
        </p:spPr>
        <p:txBody>
          <a:bodyPr>
            <a:normAutofit/>
          </a:bodyPr>
          <a:lstStyle/>
          <a:p>
            <a:r>
              <a:rPr lang="en-GB" sz="4000" dirty="0">
                <a:solidFill>
                  <a:schemeClr val="bg1"/>
                </a:solidFill>
                <a:latin typeface="Lato" panose="020F0502020204030203" pitchFamily="34" charset="0"/>
              </a:rPr>
              <a:t>Size as…</a:t>
            </a:r>
          </a:p>
        </p:txBody>
      </p:sp>
      <p:sp>
        <p:nvSpPr>
          <p:cNvPr id="3" name="Content Placeholder 2">
            <a:extLst>
              <a:ext uri="{FF2B5EF4-FFF2-40B4-BE49-F238E27FC236}">
                <a16:creationId xmlns:a16="http://schemas.microsoft.com/office/drawing/2014/main" id="{4CF1BA95-B8C5-4826-83FF-65267F455473}"/>
              </a:ext>
            </a:extLst>
          </p:cNvPr>
          <p:cNvSpPr>
            <a:spLocks noGrp="1"/>
          </p:cNvSpPr>
          <p:nvPr>
            <p:ph idx="1"/>
          </p:nvPr>
        </p:nvSpPr>
        <p:spPr>
          <a:xfrm>
            <a:off x="838200" y="1975757"/>
            <a:ext cx="4419600" cy="4201206"/>
          </a:xfrm>
        </p:spPr>
        <p:txBody>
          <a:bodyPr/>
          <a:lstStyle/>
          <a:p>
            <a:pPr marL="0" indent="0">
              <a:buNone/>
            </a:pPr>
            <a:r>
              <a:rPr lang="en-GB" sz="2400" dirty="0">
                <a:solidFill>
                  <a:schemeClr val="bg1"/>
                </a:solidFill>
                <a:latin typeface="Lato" panose="020F0502020204030203" pitchFamily="34" charset="0"/>
              </a:rPr>
              <a:t>The…</a:t>
            </a:r>
          </a:p>
          <a:p>
            <a:pPr marL="0" indent="0" algn="ctr">
              <a:buNone/>
            </a:pPr>
            <a:endParaRPr lang="en-GB" sz="2400" dirty="0">
              <a:solidFill>
                <a:schemeClr val="bg1"/>
              </a:solidFill>
              <a:latin typeface="Lato" panose="020F0502020204030203" pitchFamily="34" charset="0"/>
            </a:endParaRPr>
          </a:p>
          <a:p>
            <a:pPr marL="0" indent="0" algn="ctr">
              <a:buNone/>
            </a:pPr>
            <a:r>
              <a:rPr lang="en-GB" sz="2000" dirty="0">
                <a:solidFill>
                  <a:schemeClr val="bg1"/>
                </a:solidFill>
                <a:latin typeface="Lato" panose="020F0502020204030203" pitchFamily="34" charset="0"/>
              </a:rPr>
              <a:t>Length of an object?</a:t>
            </a:r>
          </a:p>
          <a:p>
            <a:pPr marL="0" indent="0" algn="ctr">
              <a:buNone/>
            </a:pPr>
            <a:endParaRPr lang="en-GB" sz="2000" dirty="0">
              <a:solidFill>
                <a:schemeClr val="bg1"/>
              </a:solidFill>
              <a:latin typeface="Lato" panose="020F0502020204030203" pitchFamily="34" charset="0"/>
            </a:endParaRPr>
          </a:p>
          <a:p>
            <a:pPr marL="0" indent="0" algn="ctr">
              <a:buNone/>
            </a:pPr>
            <a:r>
              <a:rPr lang="en-GB" sz="2000" dirty="0">
                <a:solidFill>
                  <a:schemeClr val="bg1"/>
                </a:solidFill>
                <a:latin typeface="Lato" panose="020F0502020204030203" pitchFamily="34" charset="0"/>
              </a:rPr>
              <a:t>Weight of an object? </a:t>
            </a:r>
          </a:p>
          <a:p>
            <a:pPr marL="0" indent="0" algn="ctr">
              <a:buNone/>
            </a:pPr>
            <a:endParaRPr lang="en-GB" sz="2000" dirty="0">
              <a:solidFill>
                <a:schemeClr val="bg1"/>
              </a:solidFill>
              <a:latin typeface="Lato" panose="020F0502020204030203" pitchFamily="34" charset="0"/>
            </a:endParaRPr>
          </a:p>
          <a:p>
            <a:pPr marL="0" indent="0" algn="ctr">
              <a:buNone/>
            </a:pPr>
            <a:r>
              <a:rPr lang="en-GB" sz="2000" dirty="0">
                <a:solidFill>
                  <a:schemeClr val="bg1"/>
                </a:solidFill>
                <a:latin typeface="Lato" panose="020F0502020204030203" pitchFamily="34" charset="0"/>
              </a:rPr>
              <a:t>Volume of an object?</a:t>
            </a:r>
          </a:p>
          <a:p>
            <a:pPr marL="0" indent="0" algn="ctr">
              <a:buNone/>
            </a:pPr>
            <a:endParaRPr lang="en-GB" sz="2400" dirty="0">
              <a:solidFill>
                <a:schemeClr val="bg1"/>
              </a:solidFill>
              <a:latin typeface="Lato" panose="020F0502020204030203" pitchFamily="34" charset="0"/>
            </a:endParaRPr>
          </a:p>
          <a:p>
            <a:pPr marL="0" indent="0" algn="ctr">
              <a:buNone/>
            </a:pPr>
            <a:endParaRPr lang="en-GB" sz="2400" dirty="0">
              <a:solidFill>
                <a:schemeClr val="bg1"/>
              </a:solidFill>
              <a:latin typeface="Lato" panose="020F0502020204030203" pitchFamily="34" charset="0"/>
            </a:endParaRPr>
          </a:p>
          <a:p>
            <a:pPr marL="0" indent="0" algn="ctr">
              <a:buNone/>
            </a:pPr>
            <a:endParaRPr lang="en-GB" sz="1200" dirty="0">
              <a:solidFill>
                <a:schemeClr val="bg1"/>
              </a:solidFill>
              <a:latin typeface="Lato" panose="020F0502020204030203" pitchFamily="34" charset="0"/>
            </a:endParaRPr>
          </a:p>
          <a:p>
            <a:pPr marL="0" indent="0">
              <a:buNone/>
            </a:pPr>
            <a:endParaRPr lang="en-GB" dirty="0"/>
          </a:p>
        </p:txBody>
      </p:sp>
      <p:pic>
        <p:nvPicPr>
          <p:cNvPr id="13" name="Picture 12">
            <a:extLst>
              <a:ext uri="{FF2B5EF4-FFF2-40B4-BE49-F238E27FC236}">
                <a16:creationId xmlns:a16="http://schemas.microsoft.com/office/drawing/2014/main" id="{C6D02CE1-2F40-4132-8225-058D1CC64B27}"/>
              </a:ext>
            </a:extLst>
          </p:cNvPr>
          <p:cNvPicPr>
            <a:picLocks noChangeAspect="1"/>
          </p:cNvPicPr>
          <p:nvPr/>
        </p:nvPicPr>
        <p:blipFill>
          <a:blip r:embed="rId2"/>
          <a:stretch>
            <a:fillRect/>
          </a:stretch>
        </p:blipFill>
        <p:spPr>
          <a:xfrm>
            <a:off x="7838431" y="3192130"/>
            <a:ext cx="2866727" cy="2718813"/>
          </a:xfrm>
          <a:prstGeom prst="rect">
            <a:avLst/>
          </a:prstGeom>
        </p:spPr>
      </p:pic>
      <p:sp>
        <p:nvSpPr>
          <p:cNvPr id="14" name="Rectangle 13">
            <a:extLst>
              <a:ext uri="{FF2B5EF4-FFF2-40B4-BE49-F238E27FC236}">
                <a16:creationId xmlns:a16="http://schemas.microsoft.com/office/drawing/2014/main" id="{CAA2B6EA-B2C7-4FB6-99E6-EB6795C1E813}"/>
              </a:ext>
            </a:extLst>
          </p:cNvPr>
          <p:cNvSpPr/>
          <p:nvPr/>
        </p:nvSpPr>
        <p:spPr>
          <a:xfrm>
            <a:off x="6223795" y="1975757"/>
            <a:ext cx="6096000" cy="794064"/>
          </a:xfrm>
          <a:prstGeom prst="rect">
            <a:avLst/>
          </a:prstGeom>
        </p:spPr>
        <p:txBody>
          <a:bodyPr>
            <a:spAutoFit/>
          </a:bodyPr>
          <a:lstStyle/>
          <a:p>
            <a:pPr algn="ctr">
              <a:lnSpc>
                <a:spcPct val="95000"/>
              </a:lnSpc>
            </a:pPr>
            <a:r>
              <a:rPr lang="en-GB" sz="2400" b="1" dirty="0">
                <a:solidFill>
                  <a:srgbClr val="008080"/>
                </a:solidFill>
                <a:latin typeface="Lato" panose="020F0502020204030203" pitchFamily="34" charset="0"/>
              </a:rPr>
              <a:t>Centroid size</a:t>
            </a:r>
            <a:r>
              <a:rPr lang="en-GB" sz="2400" dirty="0">
                <a:solidFill>
                  <a:srgbClr val="008080"/>
                </a:solidFill>
                <a:latin typeface="Lato" panose="020F0502020204030203" pitchFamily="34" charset="0"/>
              </a:rPr>
              <a:t>: square root of the summed </a:t>
            </a:r>
            <a:br>
              <a:rPr lang="en-GB" sz="2400" dirty="0">
                <a:solidFill>
                  <a:srgbClr val="008080"/>
                </a:solidFill>
                <a:latin typeface="Lato" panose="020F0502020204030203" pitchFamily="34" charset="0"/>
              </a:rPr>
            </a:br>
            <a:r>
              <a:rPr lang="en-GB" sz="2400" dirty="0">
                <a:solidFill>
                  <a:srgbClr val="008080"/>
                </a:solidFill>
                <a:latin typeface="Lato" panose="020F0502020204030203" pitchFamily="34" charset="0"/>
              </a:rPr>
              <a:t>squared lengths of the dashed lines</a:t>
            </a:r>
          </a:p>
        </p:txBody>
      </p:sp>
      <p:sp>
        <p:nvSpPr>
          <p:cNvPr id="15" name="Rectangle 14">
            <a:extLst>
              <a:ext uri="{FF2B5EF4-FFF2-40B4-BE49-F238E27FC236}">
                <a16:creationId xmlns:a16="http://schemas.microsoft.com/office/drawing/2014/main" id="{74AF17C0-7CF1-467D-955E-0296019F5003}"/>
              </a:ext>
            </a:extLst>
          </p:cNvPr>
          <p:cNvSpPr/>
          <p:nvPr/>
        </p:nvSpPr>
        <p:spPr>
          <a:xfrm>
            <a:off x="6148900" y="6428117"/>
            <a:ext cx="6043100" cy="369332"/>
          </a:xfrm>
          <a:prstGeom prst="rect">
            <a:avLst/>
          </a:prstGeom>
        </p:spPr>
        <p:txBody>
          <a:bodyPr wrap="square">
            <a:spAutoFit/>
          </a:bodyPr>
          <a:lstStyle/>
          <a:p>
            <a:pPr algn="ctr"/>
            <a:r>
              <a:rPr lang="en-GB" sz="900" dirty="0" err="1">
                <a:solidFill>
                  <a:srgbClr val="008080"/>
                </a:solidFill>
                <a:latin typeface="Lato" panose="020F0502020204030203" pitchFamily="34" charset="0"/>
              </a:rPr>
              <a:t>Mitteroecker</a:t>
            </a:r>
            <a:r>
              <a:rPr lang="en-GB" sz="900" dirty="0">
                <a:solidFill>
                  <a:srgbClr val="008080"/>
                </a:solidFill>
                <a:latin typeface="Lato" panose="020F0502020204030203" pitchFamily="34" charset="0"/>
              </a:rPr>
              <a:t>, P., Gunz, P., </a:t>
            </a:r>
            <a:r>
              <a:rPr lang="en-GB" sz="900" dirty="0" err="1">
                <a:solidFill>
                  <a:srgbClr val="008080"/>
                </a:solidFill>
                <a:latin typeface="Lato" panose="020F0502020204030203" pitchFamily="34" charset="0"/>
              </a:rPr>
              <a:t>Windhager</a:t>
            </a:r>
            <a:r>
              <a:rPr lang="en-GB" sz="900" dirty="0">
                <a:solidFill>
                  <a:srgbClr val="008080"/>
                </a:solidFill>
                <a:latin typeface="Lato" panose="020F0502020204030203" pitchFamily="34" charset="0"/>
              </a:rPr>
              <a:t>, S., Schaefer, K. (2013). A brief review of shape, form, and allometry in geometric morphometrics, with applications to human facial morphology. </a:t>
            </a:r>
            <a:r>
              <a:rPr lang="en-GB" sz="900" i="1" dirty="0" err="1">
                <a:solidFill>
                  <a:srgbClr val="008080"/>
                </a:solidFill>
                <a:latin typeface="Lato" panose="020F0502020204030203" pitchFamily="34" charset="0"/>
              </a:rPr>
              <a:t>Hysterix</a:t>
            </a:r>
            <a:r>
              <a:rPr lang="en-GB" sz="900" i="1" dirty="0">
                <a:solidFill>
                  <a:srgbClr val="008080"/>
                </a:solidFill>
                <a:latin typeface="Lato" panose="020F0502020204030203" pitchFamily="34" charset="0"/>
              </a:rPr>
              <a:t>, the Italian Journal of Mammalogy</a:t>
            </a:r>
            <a:r>
              <a:rPr lang="en-GB" sz="900" dirty="0">
                <a:solidFill>
                  <a:srgbClr val="008080"/>
                </a:solidFill>
                <a:latin typeface="Lato" panose="020F0502020204030203" pitchFamily="34" charset="0"/>
              </a:rPr>
              <a:t>. pp. 59-66.</a:t>
            </a:r>
          </a:p>
        </p:txBody>
      </p:sp>
      <p:pic>
        <p:nvPicPr>
          <p:cNvPr id="16" name="Graphic 15">
            <a:extLst>
              <a:ext uri="{FF2B5EF4-FFF2-40B4-BE49-F238E27FC236}">
                <a16:creationId xmlns:a16="http://schemas.microsoft.com/office/drawing/2014/main" id="{2C112AFD-E1CA-45D1-A927-BC377E5242C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466975" y="5498477"/>
            <a:ext cx="1162050" cy="929640"/>
          </a:xfrm>
          <a:prstGeom prst="rect">
            <a:avLst/>
          </a:prstGeom>
        </p:spPr>
      </p:pic>
    </p:spTree>
    <p:extLst>
      <p:ext uri="{BB962C8B-B14F-4D97-AF65-F5344CB8AC3E}">
        <p14:creationId xmlns:p14="http://schemas.microsoft.com/office/powerpoint/2010/main" val="3766138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03B203D-3BDA-479A-AB8D-43A329F23B74}"/>
              </a:ext>
            </a:extLst>
          </p:cNvPr>
          <p:cNvSpPr txBox="1"/>
          <p:nvPr/>
        </p:nvSpPr>
        <p:spPr>
          <a:xfrm>
            <a:off x="489857" y="3013501"/>
            <a:ext cx="11212286" cy="923330"/>
          </a:xfrm>
          <a:prstGeom prst="rect">
            <a:avLst/>
          </a:prstGeom>
          <a:noFill/>
        </p:spPr>
        <p:txBody>
          <a:bodyPr wrap="square" rtlCol="0">
            <a:spAutoFit/>
          </a:bodyPr>
          <a:lstStyle/>
          <a:p>
            <a:pPr algn="ctr"/>
            <a:r>
              <a:rPr lang="en-GB" sz="5400" b="1" dirty="0">
                <a:solidFill>
                  <a:srgbClr val="008080"/>
                </a:solidFill>
                <a:latin typeface="Lato" panose="020F0502020204030203" pitchFamily="34" charset="0"/>
              </a:rPr>
              <a:t>Shape</a:t>
            </a:r>
            <a:r>
              <a:rPr lang="en-GB" sz="4800" dirty="0">
                <a:solidFill>
                  <a:srgbClr val="008080"/>
                </a:solidFill>
                <a:latin typeface="Lato" panose="020F0502020204030203" pitchFamily="34" charset="0"/>
              </a:rPr>
              <a:t>  </a:t>
            </a:r>
            <a:r>
              <a:rPr lang="en-GB" sz="4800" dirty="0">
                <a:solidFill>
                  <a:schemeClr val="bg2">
                    <a:lumMod val="50000"/>
                  </a:schemeClr>
                </a:solidFill>
                <a:latin typeface="Lato" panose="020F0502020204030203" pitchFamily="34" charset="0"/>
              </a:rPr>
              <a:t>+  </a:t>
            </a:r>
            <a:r>
              <a:rPr lang="en-GB" sz="5400" b="1" dirty="0">
                <a:solidFill>
                  <a:srgbClr val="008080"/>
                </a:solidFill>
                <a:latin typeface="Lato" panose="020F0502020204030203" pitchFamily="34" charset="0"/>
              </a:rPr>
              <a:t>Size</a:t>
            </a:r>
            <a:r>
              <a:rPr lang="en-GB" sz="4800" dirty="0">
                <a:solidFill>
                  <a:srgbClr val="008080"/>
                </a:solidFill>
                <a:latin typeface="Lato" panose="020F0502020204030203" pitchFamily="34" charset="0"/>
              </a:rPr>
              <a:t>  </a:t>
            </a:r>
            <a:r>
              <a:rPr lang="en-GB" sz="4800" dirty="0">
                <a:solidFill>
                  <a:schemeClr val="bg2">
                    <a:lumMod val="50000"/>
                  </a:schemeClr>
                </a:solidFill>
                <a:latin typeface="Lato" panose="020F0502020204030203" pitchFamily="34" charset="0"/>
              </a:rPr>
              <a:t>=  </a:t>
            </a:r>
            <a:r>
              <a:rPr lang="en-GB" sz="5400" b="1" dirty="0">
                <a:solidFill>
                  <a:srgbClr val="008080"/>
                </a:solidFill>
                <a:latin typeface="Lato" panose="020F0502020204030203" pitchFamily="34" charset="0"/>
              </a:rPr>
              <a:t>Form</a:t>
            </a:r>
            <a:endParaRPr lang="en-GB" sz="4800" b="1" dirty="0">
              <a:solidFill>
                <a:srgbClr val="008080"/>
              </a:solidFill>
              <a:latin typeface="Lato" panose="020F0502020204030203" pitchFamily="34" charset="0"/>
            </a:endParaRPr>
          </a:p>
        </p:txBody>
      </p:sp>
    </p:spTree>
    <p:extLst>
      <p:ext uri="{BB962C8B-B14F-4D97-AF65-F5344CB8AC3E}">
        <p14:creationId xmlns:p14="http://schemas.microsoft.com/office/powerpoint/2010/main" val="3048773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CC6A7-2526-4048-A9C4-21F63EFDB55F}"/>
              </a:ext>
            </a:extLst>
          </p:cNvPr>
          <p:cNvSpPr>
            <a:spLocks noGrp="1"/>
          </p:cNvSpPr>
          <p:nvPr>
            <p:ph type="title"/>
          </p:nvPr>
        </p:nvSpPr>
        <p:spPr/>
        <p:txBody>
          <a:bodyPr>
            <a:normAutofit/>
          </a:bodyPr>
          <a:lstStyle/>
          <a:p>
            <a:r>
              <a:rPr lang="en-GB" sz="4000" dirty="0">
                <a:solidFill>
                  <a:schemeClr val="bg2">
                    <a:lumMod val="50000"/>
                  </a:schemeClr>
                </a:solidFill>
                <a:latin typeface="Lato" panose="020F0502020204030203" pitchFamily="34" charset="0"/>
              </a:rPr>
              <a:t>Morphometrics 101</a:t>
            </a:r>
          </a:p>
        </p:txBody>
      </p:sp>
      <p:sp>
        <p:nvSpPr>
          <p:cNvPr id="3" name="Content Placeholder 2">
            <a:extLst>
              <a:ext uri="{FF2B5EF4-FFF2-40B4-BE49-F238E27FC236}">
                <a16:creationId xmlns:a16="http://schemas.microsoft.com/office/drawing/2014/main" id="{CC9DC08D-D85F-44A2-8C61-6B6D0B28AD29}"/>
              </a:ext>
            </a:extLst>
          </p:cNvPr>
          <p:cNvSpPr>
            <a:spLocks noGrp="1"/>
          </p:cNvSpPr>
          <p:nvPr>
            <p:ph idx="1"/>
          </p:nvPr>
        </p:nvSpPr>
        <p:spPr/>
        <p:txBody>
          <a:bodyPr>
            <a:normAutofit fontScale="92500"/>
          </a:bodyPr>
          <a:lstStyle/>
          <a:p>
            <a:pPr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kern="0" dirty="0">
                <a:solidFill>
                  <a:srgbClr val="008080"/>
                </a:solidFill>
                <a:latin typeface="Lato" panose="020F0502020204030203" pitchFamily="34" charset="0"/>
              </a:rPr>
              <a:t>First coined by Professor of Zoology (UCD) Robert </a:t>
            </a:r>
            <a:r>
              <a:rPr lang="en-GB" kern="0" dirty="0" err="1">
                <a:solidFill>
                  <a:srgbClr val="008080"/>
                </a:solidFill>
                <a:latin typeface="Lato" panose="020F0502020204030203" pitchFamily="34" charset="0"/>
              </a:rPr>
              <a:t>Blackith</a:t>
            </a:r>
            <a:r>
              <a:rPr lang="en-GB" kern="0" dirty="0">
                <a:solidFill>
                  <a:srgbClr val="008080"/>
                </a:solidFill>
                <a:latin typeface="Lato" panose="020F0502020204030203" pitchFamily="34" charset="0"/>
              </a:rPr>
              <a:t> in 1957</a:t>
            </a:r>
            <a:br>
              <a:rPr lang="en-GB" kern="0" dirty="0">
                <a:solidFill>
                  <a:srgbClr val="008080"/>
                </a:solidFill>
                <a:latin typeface="Lato" panose="020F0502020204030203" pitchFamily="34" charset="0"/>
              </a:rPr>
            </a:br>
            <a:endParaRPr lang="en-GB" kern="0" dirty="0">
              <a:solidFill>
                <a:srgbClr val="008080"/>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kern="0" dirty="0">
                <a:solidFill>
                  <a:srgbClr val="008080"/>
                </a:solidFill>
                <a:latin typeface="Lato" panose="020F0502020204030203" pitchFamily="34" charset="0"/>
              </a:rPr>
              <a:t>Quantitative study of shape, shape variation and shape covariation</a:t>
            </a:r>
            <a:br>
              <a:rPr lang="en-GB" kern="0" dirty="0">
                <a:solidFill>
                  <a:srgbClr val="008080"/>
                </a:solidFill>
                <a:latin typeface="Lato" panose="020F0502020204030203" pitchFamily="34" charset="0"/>
              </a:rPr>
            </a:br>
            <a:endParaRPr lang="en-GB" kern="0" dirty="0">
              <a:solidFill>
                <a:srgbClr val="008080"/>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kern="0" dirty="0">
                <a:solidFill>
                  <a:schemeClr val="bg2">
                    <a:lumMod val="50000"/>
                  </a:schemeClr>
                </a:solidFill>
                <a:latin typeface="Lato" panose="020F0502020204030203" pitchFamily="34" charset="0"/>
              </a:rPr>
              <a:t>Two types of morphometric studies:</a:t>
            </a:r>
          </a:p>
          <a:p>
            <a:pPr marL="774900" lvl="1" indent="-3429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b="1" kern="0" dirty="0">
                <a:solidFill>
                  <a:srgbClr val="008080"/>
                </a:solidFill>
                <a:latin typeface="Lato" panose="020F0502020204030203" pitchFamily="34" charset="0"/>
              </a:rPr>
              <a:t>Traditional morphometrics </a:t>
            </a:r>
            <a:r>
              <a:rPr lang="en-GB" kern="0" dirty="0">
                <a:solidFill>
                  <a:schemeClr val="bg2">
                    <a:lumMod val="50000"/>
                  </a:schemeClr>
                </a:solidFill>
                <a:latin typeface="Lato" panose="020F0502020204030203" pitchFamily="34" charset="0"/>
              </a:rPr>
              <a:t>(length measurements, angles, ratios…)</a:t>
            </a:r>
          </a:p>
          <a:p>
            <a:pPr marL="774900" lvl="1" indent="-342900"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b="1" kern="0" dirty="0">
                <a:solidFill>
                  <a:srgbClr val="008080"/>
                </a:solidFill>
                <a:latin typeface="Lato" panose="020F0502020204030203" pitchFamily="34" charset="0"/>
              </a:rPr>
              <a:t>Geometric morphometrics </a:t>
            </a:r>
            <a:r>
              <a:rPr lang="en-GB" kern="0" dirty="0">
                <a:solidFill>
                  <a:srgbClr val="008080"/>
                </a:solidFill>
                <a:latin typeface="Lato" panose="020F0502020204030203" pitchFamily="34" charset="0"/>
              </a:rPr>
              <a:t>or</a:t>
            </a:r>
            <a:r>
              <a:rPr lang="en-GB" b="1" kern="0" dirty="0">
                <a:solidFill>
                  <a:srgbClr val="008080"/>
                </a:solidFill>
                <a:latin typeface="Lato" panose="020F0502020204030203" pitchFamily="34" charset="0"/>
              </a:rPr>
              <a:t> GMM</a:t>
            </a:r>
            <a:r>
              <a:rPr lang="en-GB" b="1" kern="0" dirty="0">
                <a:solidFill>
                  <a:schemeClr val="accent6"/>
                </a:solidFill>
                <a:latin typeface="Lato" panose="020F0502020204030203" pitchFamily="34" charset="0"/>
              </a:rPr>
              <a:t>  </a:t>
            </a:r>
            <a:r>
              <a:rPr lang="en-GB" kern="0" dirty="0">
                <a:solidFill>
                  <a:schemeClr val="bg2">
                    <a:lumMod val="50000"/>
                  </a:schemeClr>
                </a:solidFill>
                <a:latin typeface="Lato" panose="020F0502020204030203" pitchFamily="34" charset="0"/>
              </a:rPr>
              <a:t>(landmarks, outlines, curves, surfaces…)</a:t>
            </a:r>
            <a:br>
              <a:rPr lang="en-GB" kern="0" dirty="0">
                <a:solidFill>
                  <a:srgbClr val="000000"/>
                </a:solidFill>
                <a:latin typeface="Lato" panose="020F0502020204030203" pitchFamily="34" charset="0"/>
              </a:rPr>
            </a:br>
            <a:endParaRPr lang="en-GB" kern="0" dirty="0">
              <a:solidFill>
                <a:srgbClr val="000000"/>
              </a:solidFill>
              <a:latin typeface="Lato" panose="020F0502020204030203" pitchFamily="34" charset="0"/>
            </a:endParaRPr>
          </a:p>
          <a:p>
            <a:pPr fontAlgn="base">
              <a:lnSpc>
                <a:spcPct val="99000"/>
              </a:lnSpc>
              <a:spcBef>
                <a:spcPts val="600"/>
              </a:spcBef>
              <a:spcAft>
                <a:spcPct val="0"/>
              </a:spcAft>
              <a:buClr>
                <a:schemeClr val="bg2">
                  <a:lumMod val="50000"/>
                </a:schemeClr>
              </a:buClr>
              <a:buSzPct val="100000"/>
              <a:buFont typeface="Wingdings" panose="05000000000000000000" pitchFamily="2" charset="2"/>
              <a:buChar char="§"/>
            </a:pPr>
            <a:r>
              <a:rPr lang="en-GB" kern="0" dirty="0">
                <a:solidFill>
                  <a:schemeClr val="bg2">
                    <a:lumMod val="50000"/>
                  </a:schemeClr>
                </a:solidFill>
                <a:latin typeface="Lato" panose="020F0502020204030203" pitchFamily="34" charset="0"/>
              </a:rPr>
              <a:t>Note: Geometric Morphometrics </a:t>
            </a:r>
            <a:r>
              <a:rPr lang="en-GB" dirty="0">
                <a:solidFill>
                  <a:schemeClr val="bg2">
                    <a:lumMod val="50000"/>
                  </a:schemeClr>
                </a:solidFill>
                <a:latin typeface="Lato" panose="020F0502020204030203" pitchFamily="34" charset="0"/>
              </a:rPr>
              <a:t>≯ Traditional Morphometrics</a:t>
            </a:r>
            <a:endParaRPr lang="en-GB" kern="0" dirty="0">
              <a:solidFill>
                <a:schemeClr val="bg2">
                  <a:lumMod val="50000"/>
                </a:schemeClr>
              </a:solidFill>
              <a:latin typeface="Lato" panose="020F0502020204030203" pitchFamily="34" charset="0"/>
            </a:endParaRPr>
          </a:p>
          <a:p>
            <a:pPr>
              <a:buClr>
                <a:schemeClr val="bg2">
                  <a:lumMod val="50000"/>
                </a:schemeClr>
              </a:buClr>
            </a:pPr>
            <a:endParaRPr lang="en-GB" dirty="0">
              <a:latin typeface="Lato" panose="020F0502020204030203" pitchFamily="34" charset="0"/>
            </a:endParaRPr>
          </a:p>
        </p:txBody>
      </p:sp>
    </p:spTree>
    <p:extLst>
      <p:ext uri="{BB962C8B-B14F-4D97-AF65-F5344CB8AC3E}">
        <p14:creationId xmlns:p14="http://schemas.microsoft.com/office/powerpoint/2010/main" val="7547831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889</TotalTime>
  <Words>2521</Words>
  <Application>Microsoft Office PowerPoint</Application>
  <PresentationFormat>Widescreen</PresentationFormat>
  <Paragraphs>263</Paragraphs>
  <Slides>41</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Arial</vt:lpstr>
      <vt:lpstr>Calibri</vt:lpstr>
      <vt:lpstr>Calibri Light</vt:lpstr>
      <vt:lpstr>Courier New</vt:lpstr>
      <vt:lpstr>Lato</vt:lpstr>
      <vt:lpstr>Lato Black</vt:lpstr>
      <vt:lpstr>Lato Light</vt:lpstr>
      <vt:lpstr>Wingdings</vt:lpstr>
      <vt:lpstr>Office Theme</vt:lpstr>
      <vt:lpstr>PowerPoint Presentation</vt:lpstr>
      <vt:lpstr>Welcome!</vt:lpstr>
      <vt:lpstr>PowerPoint Presentation</vt:lpstr>
      <vt:lpstr>PowerPoint Presentation</vt:lpstr>
      <vt:lpstr>What is shape?</vt:lpstr>
      <vt:lpstr>Shape as…</vt:lpstr>
      <vt:lpstr>Size as…</vt:lpstr>
      <vt:lpstr>PowerPoint Presentation</vt:lpstr>
      <vt:lpstr>Morphometrics 101</vt:lpstr>
      <vt:lpstr>GMM advantages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GMM in the R Environment</vt:lpstr>
      <vt:lpstr>PowerPoint Presentation</vt:lpstr>
      <vt:lpstr>PowerPoint Presentation</vt:lpstr>
      <vt:lpstr>Generalised Procrustes Analysis (GPA)</vt:lpstr>
      <vt:lpstr>Generalised Procrustes Analysis (GPA)</vt:lpstr>
      <vt:lpstr>Who was Procrustes?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quick note on outline-based analyses</vt:lpstr>
      <vt:lpstr>Concluding Remarks: Future Directions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Christian Hoggard</dc:creator>
  <cp:lastModifiedBy>Christian Hoggard</cp:lastModifiedBy>
  <cp:revision>42</cp:revision>
  <dcterms:created xsi:type="dcterms:W3CDTF">2020-04-20T08:51:39Z</dcterms:created>
  <dcterms:modified xsi:type="dcterms:W3CDTF">2020-04-21T14:13:20Z</dcterms:modified>
</cp:coreProperties>
</file>

<file path=docProps/thumbnail.jpeg>
</file>